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58" r:id="rId9"/>
    <p:sldId id="289" r:id="rId10"/>
    <p:sldId id="259" r:id="rId11"/>
    <p:sldId id="276" r:id="rId12"/>
    <p:sldId id="267" r:id="rId13"/>
    <p:sldId id="286" r:id="rId14"/>
    <p:sldId id="287" r:id="rId15"/>
    <p:sldId id="288" r:id="rId16"/>
    <p:sldId id="285" r:id="rId17"/>
    <p:sldId id="295" r:id="rId18"/>
    <p:sldId id="268" r:id="rId19"/>
    <p:sldId id="260" r:id="rId20"/>
    <p:sldId id="266" r:id="rId21"/>
    <p:sldId id="269" r:id="rId22"/>
    <p:sldId id="271" r:id="rId23"/>
    <p:sldId id="270" r:id="rId24"/>
    <p:sldId id="273" r:id="rId25"/>
    <p:sldId id="272" r:id="rId26"/>
    <p:sldId id="274" r:id="rId27"/>
    <p:sldId id="275" r:id="rId28"/>
    <p:sldId id="277" r:id="rId29"/>
    <p:sldId id="278" r:id="rId30"/>
    <p:sldId id="279" r:id="rId31"/>
    <p:sldId id="291" r:id="rId32"/>
    <p:sldId id="280" r:id="rId33"/>
    <p:sldId id="281" r:id="rId34"/>
    <p:sldId id="282" r:id="rId35"/>
    <p:sldId id="283" r:id="rId36"/>
    <p:sldId id="290" r:id="rId3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větlý sty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4AC68E-1494-48BE-9BDE-2E74004C1A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D6B66AF-8C92-4AA2-A0C6-4762FA5A97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CA9C819-D576-48FC-BE55-41452046A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876D-CC66-41D8-95BB-1C10945748B6}" type="datetimeFigureOut">
              <a:rPr lang="cs-CZ" smtClean="0"/>
              <a:t>11.01.2023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9EE5441-B848-413E-8B64-628152E42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9CAE8DE-2B22-4763-AEC0-081DD94F0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5C88-7319-4F66-B8F3-A60D9205F0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0728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54FF3A-2BD1-437F-A223-B06F242B9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604390D-8123-4FB5-BE47-7D216CF70D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D2447B6-5A16-4E90-80F5-78E2AA5AD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876D-CC66-41D8-95BB-1C10945748B6}" type="datetimeFigureOut">
              <a:rPr lang="cs-CZ" smtClean="0"/>
              <a:t>11.01.2023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3458410-7B8C-4522-8CC9-0940733C6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92AC84-A958-4A97-BDC4-3BF84649F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5C88-7319-4F66-B8F3-A60D9205F0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8092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D124450-B212-4690-AFB0-5FA7A09DCD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1FA3B2A-965A-45BA-83A0-D9BA84A534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C6E9113-5456-4ECD-A2D8-AD5FFE5BE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876D-CC66-41D8-95BB-1C10945748B6}" type="datetimeFigureOut">
              <a:rPr lang="cs-CZ" smtClean="0"/>
              <a:t>11.01.2023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12D76D4-BCEE-479F-B6AB-44F2E4640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E0FFE4F-1D7A-45FE-AFAA-E23137A84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5C88-7319-4F66-B8F3-A60D9205F0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2971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C7A8DF-D2E5-44E9-AE58-97B1C69EB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B1F0C0A-43D3-40FC-BB71-B3D3421BB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B78F3E7-6702-4EEA-922A-37DC4970E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876D-CC66-41D8-95BB-1C10945748B6}" type="datetimeFigureOut">
              <a:rPr lang="cs-CZ" smtClean="0"/>
              <a:t>11.01.2023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5C9F544-AF11-4F6D-BC4E-25EF130D2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5ADBC73-F4DD-4FC8-88C5-3E6EA4BD9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5C88-7319-4F66-B8F3-A60D9205F0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6480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E66FFF-FE48-43BC-9F24-CEDC619C9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B949539-75C1-4024-9A20-3C24D820E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6305D29-AA57-432D-A386-17961AF6C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876D-CC66-41D8-95BB-1C10945748B6}" type="datetimeFigureOut">
              <a:rPr lang="cs-CZ" smtClean="0"/>
              <a:t>11.01.2023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59AD348-1971-48FC-A9D6-2D6C69C12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9A8B4FA-9CDD-457F-8987-F663262C5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5C88-7319-4F66-B8F3-A60D9205F0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509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B128E1-147A-4171-AF9C-3A0026C0E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0088C55-02C5-4F53-ACCA-31CA5B8681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FBFC2B4-1EFA-451D-B130-AB8F707711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30769D3-6D43-4204-87DF-62FF53E4D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876D-CC66-41D8-95BB-1C10945748B6}" type="datetimeFigureOut">
              <a:rPr lang="cs-CZ" smtClean="0"/>
              <a:t>11.01.2023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18B7080-9C1D-4546-8540-86B6EA19C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C7D4AF2-7A73-4D05-B51E-806A0EA4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5C88-7319-4F66-B8F3-A60D9205F0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5511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861664-5E10-49EC-9C61-5BFC7695B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336A0B3-353C-49C1-B995-2C4D1BBB3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FD0839E-1012-45C1-B4FA-E50D05C10D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793521EA-E5EE-4A11-9839-600216E74F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E5432AEC-84D1-4D0B-9EF8-7E0690D395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15F7A0F-89E5-4DFD-A7ED-F78E179E4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876D-CC66-41D8-95BB-1C10945748B6}" type="datetimeFigureOut">
              <a:rPr lang="cs-CZ" smtClean="0"/>
              <a:t>11.01.2023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629BF14-4686-4B48-A0BF-2102E8C28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644E483-2D6F-47E5-B569-FC13E5AC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5C88-7319-4F66-B8F3-A60D9205F0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9675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D640E9-715F-41F4-A03D-52EC7C2AC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BD9304A-0C73-416C-883D-C6B75E162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876D-CC66-41D8-95BB-1C10945748B6}" type="datetimeFigureOut">
              <a:rPr lang="cs-CZ" smtClean="0"/>
              <a:t>11.01.2023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D3305DC-52AA-4816-B062-1503DD3A0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458B78A-C121-483B-AC5F-BFBC3C8CD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5C88-7319-4F66-B8F3-A60D9205F0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2809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EF468AC-E8EF-4578-A3AC-CF43CE722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876D-CC66-41D8-95BB-1C10945748B6}" type="datetimeFigureOut">
              <a:rPr lang="cs-CZ" smtClean="0"/>
              <a:t>11.01.2023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1887921-1D7D-47FD-AA1B-D4113156F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8BAFF65-4B2E-4DD4-83E8-B6A759F7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5C88-7319-4F66-B8F3-A60D9205F0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9264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E84953-01F8-4ACA-9A6E-10230BF36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C1AFDBF-F035-474E-8178-BD5108751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E9FD673-C7C1-4F36-9D64-F55A1A2FFA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DFEF28B-2B90-435E-95A4-D8ABB4061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876D-CC66-41D8-95BB-1C10945748B6}" type="datetimeFigureOut">
              <a:rPr lang="cs-CZ" smtClean="0"/>
              <a:t>11.01.2023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9D7BFA3-CB49-44D7-9D3F-43A563359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0FD5234-2549-4A6A-80A8-6107E104A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5C88-7319-4F66-B8F3-A60D9205F0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2164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DFDBF9-B828-4F04-85C0-8A1790B58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76225E7-E704-4476-B794-DA700BD17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CD53C80-830D-4A5C-9BA8-0ED9358A71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326E417-6AB9-4AE2-8D05-877CC624D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876D-CC66-41D8-95BB-1C10945748B6}" type="datetimeFigureOut">
              <a:rPr lang="cs-CZ" smtClean="0"/>
              <a:t>11.01.2023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B4366A9-03F1-4508-836F-353721E33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921E66E-23AC-4086-8039-FA32D6F3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45C88-7319-4F66-B8F3-A60D9205F0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8598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B6D14DC-FFAA-40A5-988D-3B4506E93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C9CE198-ED62-4B4E-9F0E-BAF9BAF0E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773DB14-20AA-4C40-A082-5C0AC25F72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F876D-CC66-41D8-95BB-1C10945748B6}" type="datetimeFigureOut">
              <a:rPr lang="cs-CZ" smtClean="0"/>
              <a:t>11.01.2023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1961426-EEE4-4F74-A17D-AAF596701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0AB8790-E02A-45EC-BFBD-7AAE3C55E2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45C88-7319-4F66-B8F3-A60D9205F0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3333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56FA05-6722-45E4-9A63-4C8BD35B04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cs-CZ" sz="4400" dirty="0"/>
              <a:t>Podpora praktické výuky a samostatných prací studentů v oblasti designu, ergonomie a výroby prototypů zdravotnických prostředků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FB13AE0-F779-42A2-A719-E24DF1DB93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VS ČVUT IP 2022</a:t>
            </a:r>
          </a:p>
          <a:p>
            <a:endParaRPr lang="cs-CZ" dirty="0"/>
          </a:p>
          <a:p>
            <a:r>
              <a:rPr lang="cs-CZ" dirty="0"/>
              <a:t>Řešitel: Ing. Václava Piorecká, Ph.D.</a:t>
            </a:r>
          </a:p>
          <a:p>
            <a:r>
              <a:rPr lang="cs-CZ" dirty="0"/>
              <a:t>Členové řeš. týmu: </a:t>
            </a:r>
            <a:r>
              <a:rPr lang="sv-SE" dirty="0"/>
              <a:t>doc. Ing. Roman Matějka, Ph.D.</a:t>
            </a:r>
            <a:r>
              <a:rPr lang="cs-CZ" dirty="0"/>
              <a:t>; Ing. Martin </a:t>
            </a:r>
            <a:r>
              <a:rPr lang="cs-CZ" dirty="0" err="1"/>
              <a:t>Vítězník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8493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F9FBCB-1A01-44BA-9AAC-E146F83E7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Výstupy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1CC50F5E-28C6-40F8-A058-DDD3A71C2966}"/>
              </a:ext>
            </a:extLst>
          </p:cNvPr>
          <p:cNvSpPr/>
          <p:nvPr/>
        </p:nvSpPr>
        <p:spPr>
          <a:xfrm>
            <a:off x="3278306" y="6488668"/>
            <a:ext cx="5635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accent1"/>
                </a:solidFill>
              </a:rPr>
              <a:t>Část 1 - Praktika z návrhu a konstrukce lékařských přístrojů</a:t>
            </a:r>
            <a:endParaRPr lang="cs-CZ" dirty="0"/>
          </a:p>
        </p:txBody>
      </p:sp>
      <p:sp>
        <p:nvSpPr>
          <p:cNvPr id="9" name="Zástupný symbol pro obsah 8">
            <a:extLst>
              <a:ext uri="{FF2B5EF4-FFF2-40B4-BE49-F238E27FC236}">
                <a16:creationId xmlns:a16="http://schemas.microsoft.com/office/drawing/2014/main" id="{AF5EF80E-006B-4A39-89A0-F12A27D93B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Vytvoření laboratorních úloh </a:t>
            </a:r>
            <a:r>
              <a:rPr lang="cs-CZ" b="1" dirty="0"/>
              <a:t>(</a:t>
            </a:r>
            <a:r>
              <a:rPr lang="cs-CZ" b="1" dirty="0">
                <a:solidFill>
                  <a:srgbClr val="000000"/>
                </a:solidFill>
                <a:latin typeface="Calibri" panose="020F0502020204030204" pitchFamily="34" charset="0"/>
              </a:rPr>
              <a:t>podklady pro cvičení v CZ; nově vytvořené/ inovativní úlohy</a:t>
            </a:r>
            <a:r>
              <a:rPr lang="cs-CZ" b="1" dirty="0"/>
              <a:t>)</a:t>
            </a:r>
            <a:endParaRPr lang="cs-CZ" dirty="0"/>
          </a:p>
          <a:p>
            <a:pPr lvl="1" fontAlgn="base"/>
            <a:r>
              <a:rPr lang="cs-CZ" dirty="0"/>
              <a:t>Příprava schématu obvodu</a:t>
            </a:r>
          </a:p>
          <a:p>
            <a:pPr lvl="1" fontAlgn="base"/>
            <a:r>
              <a:rPr lang="cs-CZ" dirty="0"/>
              <a:t>Příprava desky plošného spoje ze schématu</a:t>
            </a:r>
          </a:p>
          <a:p>
            <a:pPr lvl="1" fontAlgn="base"/>
            <a:r>
              <a:rPr lang="cs-CZ" dirty="0"/>
              <a:t>Modelování přístrojové krabičky k navržené elektronice</a:t>
            </a:r>
          </a:p>
          <a:p>
            <a:pPr lvl="1" fontAlgn="base"/>
            <a:r>
              <a:rPr lang="cs-CZ" dirty="0"/>
              <a:t>Tvorba výkresu a technické dokumentace</a:t>
            </a:r>
          </a:p>
          <a:p>
            <a:pPr lvl="1" fontAlgn="base"/>
            <a:r>
              <a:rPr lang="cs-CZ" dirty="0"/>
              <a:t>CAD a CAM pro třískové CNC obrábění materiálů, opracování materiálů pomocí CNC frézy</a:t>
            </a:r>
          </a:p>
          <a:p>
            <a:pPr lvl="1" fontAlgn="base"/>
            <a:r>
              <a:rPr lang="cs-CZ" dirty="0"/>
              <a:t>Export dat pro výrobu plošného spoje a izolační frézování</a:t>
            </a:r>
          </a:p>
          <a:p>
            <a:pPr fontAlgn="base"/>
            <a:r>
              <a:rPr lang="cs-CZ" dirty="0"/>
              <a:t>Vytvoření podkladů pro volitelný předmět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5343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F9FBCB-1A01-44BA-9AAC-E146F83E7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Výstupy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1CC50F5E-28C6-40F8-A058-DDD3A71C2966}"/>
              </a:ext>
            </a:extLst>
          </p:cNvPr>
          <p:cNvSpPr/>
          <p:nvPr/>
        </p:nvSpPr>
        <p:spPr>
          <a:xfrm>
            <a:off x="3278306" y="6488668"/>
            <a:ext cx="5635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accent1"/>
                </a:solidFill>
              </a:rPr>
              <a:t>Část 1 - Praktika z návrhu a konstrukce lékařských přístrojů</a:t>
            </a:r>
            <a:endParaRPr lang="cs-CZ" dirty="0"/>
          </a:p>
        </p:txBody>
      </p:sp>
      <p:pic>
        <p:nvPicPr>
          <p:cNvPr id="1026" name="Picture 2" descr="https://lh6.googleusercontent.com/31cNQRdkZoQyI6g0nmxB31OcBNEAeY4oy_TPJzsJv2hmnzAh2j6lhtAYZT7TUC4xqJIIEi9muxU6xmj-Jfni0CM1XC_B0XKA5vUol9e1EOYs3QWYd6erqi-qhQan9opxcUyrTpWEoKpJldll18QbR2i2rZR5bDfXDhLU1nSlOmnw1khSmUpgi_BiqvcWhvqC">
            <a:extLst>
              <a:ext uri="{FF2B5EF4-FFF2-40B4-BE49-F238E27FC236}">
                <a16:creationId xmlns:a16="http://schemas.microsoft.com/office/drawing/2014/main" id="{E7220681-6173-42AA-A6F8-DFC7004015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829" y="1496612"/>
            <a:ext cx="464634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F1B760AD-1256-4462-98B1-F08428206D76}"/>
              </a:ext>
            </a:extLst>
          </p:cNvPr>
          <p:cNvSpPr/>
          <p:nvPr/>
        </p:nvSpPr>
        <p:spPr>
          <a:xfrm>
            <a:off x="3048000" y="591486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cs-CZ" sz="2000" b="1" dirty="0"/>
              <a:t>Obrázek:</a:t>
            </a:r>
            <a:r>
              <a:rPr lang="cs-CZ" sz="2000" dirty="0"/>
              <a:t>  </a:t>
            </a:r>
            <a:r>
              <a:rPr lang="cs-CZ" sz="2000" i="1" dirty="0"/>
              <a:t>Ukázka knihoven komponent.</a:t>
            </a:r>
          </a:p>
        </p:txBody>
      </p:sp>
    </p:spTree>
    <p:extLst>
      <p:ext uri="{BB962C8B-B14F-4D97-AF65-F5344CB8AC3E}">
        <p14:creationId xmlns:p14="http://schemas.microsoft.com/office/powerpoint/2010/main" val="168100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F9FBCB-1A01-44BA-9AAC-E146F83E7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Výstupy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1CC50F5E-28C6-40F8-A058-DDD3A71C2966}"/>
              </a:ext>
            </a:extLst>
          </p:cNvPr>
          <p:cNvSpPr/>
          <p:nvPr/>
        </p:nvSpPr>
        <p:spPr>
          <a:xfrm>
            <a:off x="3278306" y="6488668"/>
            <a:ext cx="5635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accent1"/>
                </a:solidFill>
              </a:rPr>
              <a:t>Část 1 - Praktika z návrhu a konstrukce lékařských přístrojů</a:t>
            </a:r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F1B760AD-1256-4462-98B1-F08428206D76}"/>
              </a:ext>
            </a:extLst>
          </p:cNvPr>
          <p:cNvSpPr/>
          <p:nvPr/>
        </p:nvSpPr>
        <p:spPr>
          <a:xfrm>
            <a:off x="2770554" y="5914863"/>
            <a:ext cx="66508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cs-CZ" sz="2000" b="1" dirty="0"/>
              <a:t>Obrázek:</a:t>
            </a:r>
            <a:r>
              <a:rPr lang="cs-CZ" sz="2000" dirty="0"/>
              <a:t>  </a:t>
            </a:r>
            <a:r>
              <a:rPr lang="cs-CZ" sz="2000" i="1" dirty="0"/>
              <a:t>Návrh schématu a příprava desky plošného spoje.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60CC6DE-B504-4965-9645-DB0608936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262" y="1377705"/>
            <a:ext cx="2333625" cy="230505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65B5125-EA8E-4B9F-9F84-F647C15EC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249" y="1786829"/>
            <a:ext cx="4414061" cy="328434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3B29D77-B3D6-42B3-A8E3-7A10C1791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0994" y="3763023"/>
            <a:ext cx="3313189" cy="197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28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F9FBCB-1A01-44BA-9AAC-E146F83E7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Výstupy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1CC50F5E-28C6-40F8-A058-DDD3A71C2966}"/>
              </a:ext>
            </a:extLst>
          </p:cNvPr>
          <p:cNvSpPr/>
          <p:nvPr/>
        </p:nvSpPr>
        <p:spPr>
          <a:xfrm>
            <a:off x="3278306" y="6488668"/>
            <a:ext cx="5635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accent1"/>
                </a:solidFill>
              </a:rPr>
              <a:t>Část 1 - Praktika z návrhu a konstrukce lékařských přístrojů</a:t>
            </a:r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F1B760AD-1256-4462-98B1-F08428206D76}"/>
              </a:ext>
            </a:extLst>
          </p:cNvPr>
          <p:cNvSpPr/>
          <p:nvPr/>
        </p:nvSpPr>
        <p:spPr>
          <a:xfrm>
            <a:off x="2770554" y="5914863"/>
            <a:ext cx="66508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cs-CZ" sz="2000" b="1" dirty="0"/>
              <a:t>Obrázek:</a:t>
            </a:r>
            <a:r>
              <a:rPr lang="cs-CZ" sz="2000" dirty="0"/>
              <a:t>  </a:t>
            </a:r>
            <a:r>
              <a:rPr lang="cs-CZ" sz="2000" i="1" dirty="0"/>
              <a:t>Příprava přístrojové krabičky.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5EB955A-C4A2-4FD8-A0C0-A9123C1D1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3832" y="1490662"/>
            <a:ext cx="5419725" cy="387667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3D7D6BF-A531-4443-87F9-1EF553854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04338"/>
            <a:ext cx="5029200" cy="169545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622D89B-F0B2-4212-B482-4523607A3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233" y="3335198"/>
            <a:ext cx="4400550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039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F9FBCB-1A01-44BA-9AAC-E146F83E7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Výstupy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1CC50F5E-28C6-40F8-A058-DDD3A71C2966}"/>
              </a:ext>
            </a:extLst>
          </p:cNvPr>
          <p:cNvSpPr/>
          <p:nvPr/>
        </p:nvSpPr>
        <p:spPr>
          <a:xfrm>
            <a:off x="3278306" y="6488668"/>
            <a:ext cx="5635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accent1"/>
                </a:solidFill>
              </a:rPr>
              <a:t>Část 1 - Praktika z návrhu a konstrukce lékařských přístrojů</a:t>
            </a:r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F1B760AD-1256-4462-98B1-F08428206D76}"/>
              </a:ext>
            </a:extLst>
          </p:cNvPr>
          <p:cNvSpPr/>
          <p:nvPr/>
        </p:nvSpPr>
        <p:spPr>
          <a:xfrm>
            <a:off x="2770554" y="5914863"/>
            <a:ext cx="66508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cs-CZ" sz="2000" b="1" dirty="0"/>
              <a:t>Obrázek:</a:t>
            </a:r>
            <a:r>
              <a:rPr lang="cs-CZ" sz="2000" dirty="0"/>
              <a:t>  </a:t>
            </a:r>
            <a:r>
              <a:rPr lang="cs-CZ" sz="2000" i="1" dirty="0"/>
              <a:t>Tvorba výkresu.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53151773-6097-413B-A451-3D17DF95E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3832" y="1490662"/>
            <a:ext cx="5419725" cy="387667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DF91A06-91DB-44FD-8C9D-BA1D0296B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82" y="1490662"/>
            <a:ext cx="5467350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71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F9FBCB-1A01-44BA-9AAC-E146F83E7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Výstupy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1CC50F5E-28C6-40F8-A058-DDD3A71C2966}"/>
              </a:ext>
            </a:extLst>
          </p:cNvPr>
          <p:cNvSpPr/>
          <p:nvPr/>
        </p:nvSpPr>
        <p:spPr>
          <a:xfrm>
            <a:off x="3278306" y="6488668"/>
            <a:ext cx="5635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accent1"/>
                </a:solidFill>
              </a:rPr>
              <a:t>Část 1 - Praktika z návrhu a konstrukce lékařských přístrojů</a:t>
            </a:r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F1B760AD-1256-4462-98B1-F08428206D76}"/>
              </a:ext>
            </a:extLst>
          </p:cNvPr>
          <p:cNvSpPr/>
          <p:nvPr/>
        </p:nvSpPr>
        <p:spPr>
          <a:xfrm>
            <a:off x="2770554" y="5914863"/>
            <a:ext cx="66508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cs-CZ" sz="2000" b="1" dirty="0"/>
              <a:t>Obrázek:</a:t>
            </a:r>
            <a:r>
              <a:rPr lang="cs-CZ" sz="2000" dirty="0"/>
              <a:t>  </a:t>
            </a:r>
            <a:r>
              <a:rPr lang="cs-CZ" sz="2000" i="1" dirty="0"/>
              <a:t>CNC obrábění.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4B6B133-E136-4F0D-B92C-9E8B0A196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989" y="1690688"/>
            <a:ext cx="4469811" cy="319466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BECCD56-73FE-4542-A593-63F80D2793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6"/>
          <a:stretch/>
        </p:blipFill>
        <p:spPr>
          <a:xfrm>
            <a:off x="703385" y="1690688"/>
            <a:ext cx="5916856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824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F9FBCB-1A01-44BA-9AAC-E146F83E7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Výstupy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1CC50F5E-28C6-40F8-A058-DDD3A71C2966}"/>
              </a:ext>
            </a:extLst>
          </p:cNvPr>
          <p:cNvSpPr/>
          <p:nvPr/>
        </p:nvSpPr>
        <p:spPr>
          <a:xfrm>
            <a:off x="3278306" y="6488668"/>
            <a:ext cx="5635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accent1"/>
                </a:solidFill>
              </a:rPr>
              <a:t>Část 1 - Praktika z návrhu a konstrukce lékařských přístrojů</a:t>
            </a:r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F1B760AD-1256-4462-98B1-F08428206D76}"/>
              </a:ext>
            </a:extLst>
          </p:cNvPr>
          <p:cNvSpPr/>
          <p:nvPr/>
        </p:nvSpPr>
        <p:spPr>
          <a:xfrm>
            <a:off x="3048000" y="591486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cs-CZ" sz="2000" b="1" dirty="0"/>
              <a:t>Obrázek:</a:t>
            </a:r>
            <a:r>
              <a:rPr lang="cs-CZ" sz="2000" dirty="0"/>
              <a:t>  </a:t>
            </a:r>
            <a:r>
              <a:rPr lang="cs-CZ" sz="2000" i="1" dirty="0"/>
              <a:t>Ukázka realizace studenty.</a:t>
            </a:r>
          </a:p>
        </p:txBody>
      </p:sp>
      <p:pic>
        <p:nvPicPr>
          <p:cNvPr id="2050" name="Picture 2" descr="https://lh5.googleusercontent.com/pgVV-bFxPcNuEBayFW4fj8s8_gxk0g6tDd6LOWZT7QAP7uk9Nl_n5cNnYwbat9ZpnfQBy3Eh13y29PmZn-l4u25S9LqhBiAZV_02qOk9VGGIftm5YEzL2M8jRPIeJFJTys9Ki4eCe5qugL9jAyh88YeNyGs6tLw2iw-9McEtnsKHIwroyJVisOXvUvRQjSqX">
            <a:extLst>
              <a:ext uri="{FF2B5EF4-FFF2-40B4-BE49-F238E27FC236}">
                <a16:creationId xmlns:a16="http://schemas.microsoft.com/office/drawing/2014/main" id="{F6912FC3-4836-419B-98D1-4DB837279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309" y="1415804"/>
            <a:ext cx="6737452" cy="449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249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F9FBCB-1A01-44BA-9AAC-E146F83E7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Výstupy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1CC50F5E-28C6-40F8-A058-DDD3A71C2966}"/>
              </a:ext>
            </a:extLst>
          </p:cNvPr>
          <p:cNvSpPr/>
          <p:nvPr/>
        </p:nvSpPr>
        <p:spPr>
          <a:xfrm>
            <a:off x="3278306" y="6488668"/>
            <a:ext cx="5635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accent1"/>
                </a:solidFill>
              </a:rPr>
              <a:t>Část 1 - Praktika z návrhu a konstrukce lékařských přístrojů</a:t>
            </a:r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F1B760AD-1256-4462-98B1-F08428206D76}"/>
              </a:ext>
            </a:extLst>
          </p:cNvPr>
          <p:cNvSpPr/>
          <p:nvPr/>
        </p:nvSpPr>
        <p:spPr>
          <a:xfrm>
            <a:off x="362464" y="5534561"/>
            <a:ext cx="1146707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dirty="0"/>
              <a:t>Obrázek:</a:t>
            </a:r>
            <a:r>
              <a:rPr lang="cs-CZ" sz="2000" dirty="0"/>
              <a:t>  </a:t>
            </a:r>
            <a:r>
              <a:rPr lang="cs-CZ" sz="2000" i="1" dirty="0"/>
              <a:t>Využití CNC studenty. </a:t>
            </a:r>
            <a:r>
              <a:rPr lang="cs-CZ" i="1" dirty="0"/>
              <a:t>Výroba DPS v rámci F7PBBPNK a F7ABBPNK - “</a:t>
            </a:r>
            <a:r>
              <a:rPr lang="cs-CZ" i="1" dirty="0" err="1"/>
              <a:t>shield</a:t>
            </a:r>
            <a:r>
              <a:rPr lang="cs-CZ" i="1" dirty="0"/>
              <a:t>“ hrací kostky na </a:t>
            </a:r>
            <a:r>
              <a:rPr lang="cs-CZ" i="1" dirty="0" err="1"/>
              <a:t>Arduino</a:t>
            </a:r>
            <a:r>
              <a:rPr lang="cs-CZ" i="1" dirty="0"/>
              <a:t> – frézovaná DPS a tištěný kryt; část studentů si navrhla vlastní řešení (jako náhrada jednoho zápočtového testu). Realizace DPS pro semestrální projekt – sledování hladiny kultivačního média a jeho kvality.</a:t>
            </a:r>
          </a:p>
          <a:p>
            <a:pPr algn="ctr"/>
            <a:r>
              <a:rPr lang="cs-CZ" sz="2000" i="1" dirty="0"/>
              <a:t> </a:t>
            </a:r>
          </a:p>
        </p:txBody>
      </p:sp>
      <p:pic>
        <p:nvPicPr>
          <p:cNvPr id="13" name="Obrázek 12" descr="Obsah obrázku patro&#10;&#10;Popis byl vytvořen automaticky">
            <a:extLst>
              <a:ext uri="{FF2B5EF4-FFF2-40B4-BE49-F238E27FC236}">
                <a16:creationId xmlns:a16="http://schemas.microsoft.com/office/drawing/2014/main" id="{4FA15A43-6DF1-4593-8E9B-77DD004E6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89" t="32562" r="21056" b="19439"/>
          <a:stretch/>
        </p:blipFill>
        <p:spPr>
          <a:xfrm>
            <a:off x="3164985" y="1693253"/>
            <a:ext cx="2298142" cy="184932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0AE2AD2-FC66-43CB-BD2D-94008DA6AE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37" t="5759" r="9048" b="9619"/>
          <a:stretch/>
        </p:blipFill>
        <p:spPr>
          <a:xfrm>
            <a:off x="3075428" y="3605788"/>
            <a:ext cx="2637322" cy="192633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CBABE22C-FB4B-4845-B6EE-A43E68C02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3763" y="3682790"/>
            <a:ext cx="1864638" cy="1849329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571AE8AD-174A-422F-BAA9-1A7AF2A922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2110" y="1559707"/>
            <a:ext cx="1744817" cy="2046081"/>
          </a:xfrm>
          <a:prstGeom prst="rect">
            <a:avLst/>
          </a:prstGeom>
        </p:spPr>
      </p:pic>
      <p:pic>
        <p:nvPicPr>
          <p:cNvPr id="17" name="Obrázek 16" descr="Obsah obrázku text, interiér, kancelář, přeplněné&#10;&#10;Popis byl vytvořen automaticky">
            <a:extLst>
              <a:ext uri="{FF2B5EF4-FFF2-40B4-BE49-F238E27FC236}">
                <a16:creationId xmlns:a16="http://schemas.microsoft.com/office/drawing/2014/main" id="{0CBC4578-AF50-4BCC-837D-C590821AD5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599" y="1690688"/>
            <a:ext cx="2248702" cy="2998269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207D37A5-6EB9-41FF-BD6A-6107FCC5C8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586" y="1694526"/>
            <a:ext cx="3902363" cy="26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71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F9FBCB-1A01-44BA-9AAC-E146F83E7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Výstupy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1CC50F5E-28C6-40F8-A058-DDD3A71C2966}"/>
              </a:ext>
            </a:extLst>
          </p:cNvPr>
          <p:cNvSpPr/>
          <p:nvPr/>
        </p:nvSpPr>
        <p:spPr>
          <a:xfrm>
            <a:off x="3278306" y="6488668"/>
            <a:ext cx="5635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accent1"/>
                </a:solidFill>
              </a:rPr>
              <a:t>Část 1 - Praktika z návrhu a konstrukce lékařských přístrojů</a:t>
            </a:r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F1B760AD-1256-4462-98B1-F08428206D76}"/>
              </a:ext>
            </a:extLst>
          </p:cNvPr>
          <p:cNvSpPr/>
          <p:nvPr/>
        </p:nvSpPr>
        <p:spPr>
          <a:xfrm>
            <a:off x="3048000" y="591486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cs-CZ" sz="2000" b="1" dirty="0"/>
              <a:t>Obrázek:</a:t>
            </a:r>
            <a:r>
              <a:rPr lang="cs-CZ" sz="2000" dirty="0"/>
              <a:t>  </a:t>
            </a:r>
            <a:r>
              <a:rPr lang="cs-CZ" sz="2000" i="1" dirty="0"/>
              <a:t>Podkladové materiály pro volitelný předmět.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1256EFB-84AE-4141-AB24-0A090851E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714" y="1041257"/>
            <a:ext cx="5202572" cy="490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312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F9FBCB-1A01-44BA-9AAC-E146F83E7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Výstupy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C9637DD-5CF7-4768-832A-C35E8ABB58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zavedení </a:t>
            </a:r>
            <a:r>
              <a:rPr lang="cs-CZ" dirty="0" err="1"/>
              <a:t>biomateriálové</a:t>
            </a:r>
            <a:r>
              <a:rPr lang="cs-CZ" dirty="0"/>
              <a:t> 3D tiskárny do tvorby modelu k čemuž byly vytvořeny opory se zaměřením na využití 3D skeneru a 3D tisku</a:t>
            </a:r>
          </a:p>
          <a:p>
            <a:r>
              <a:rPr lang="cs-CZ" dirty="0"/>
              <a:t>vytvoření dvou laboratorních úloh </a:t>
            </a:r>
            <a:r>
              <a:rPr lang="cs-CZ" b="1" dirty="0"/>
              <a:t>(</a:t>
            </a:r>
            <a:r>
              <a:rPr lang="cs-CZ" b="1" dirty="0">
                <a:solidFill>
                  <a:srgbClr val="000000"/>
                </a:solidFill>
                <a:latin typeface="Calibri" panose="020F0502020204030204" pitchFamily="34" charset="0"/>
              </a:rPr>
              <a:t>podklady pro cvičení v CZ; nově vytvořené/ inovativní úlohy</a:t>
            </a:r>
            <a:r>
              <a:rPr lang="cs-CZ" b="1" dirty="0"/>
              <a:t>)</a:t>
            </a:r>
          </a:p>
          <a:p>
            <a:r>
              <a:rPr lang="cs-CZ" dirty="0"/>
              <a:t>vytvoření podkladu pro demonstrační úloha pro zájemce ze SŠ </a:t>
            </a:r>
            <a:r>
              <a:rPr lang="cs-CZ" b="1" dirty="0"/>
              <a:t>(</a:t>
            </a:r>
            <a:r>
              <a:rPr lang="cs-CZ" b="1" dirty="0">
                <a:solidFill>
                  <a:srgbClr val="000000"/>
                </a:solidFill>
                <a:latin typeface="Calibri" panose="020F0502020204030204" pitchFamily="34" charset="0"/>
              </a:rPr>
              <a:t>materiály pro účely propagace předmětů/oborů)</a:t>
            </a:r>
            <a:endParaRPr lang="cs-CZ" b="1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0A527C45-F0FC-47B3-87C0-303D1E94BA20}"/>
              </a:ext>
            </a:extLst>
          </p:cNvPr>
          <p:cNvSpPr/>
          <p:nvPr/>
        </p:nvSpPr>
        <p:spPr>
          <a:xfrm>
            <a:off x="1033244" y="6488668"/>
            <a:ext cx="10125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chemeClr val="accent1"/>
                </a:solidFill>
              </a:rPr>
              <a:t>Část 2 - Počítačem podporovaný návrh, vývoj a výroba elektronických zařízení</a:t>
            </a:r>
          </a:p>
        </p:txBody>
      </p:sp>
    </p:spTree>
    <p:extLst>
      <p:ext uri="{BB962C8B-B14F-4D97-AF65-F5344CB8AC3E}">
        <p14:creationId xmlns:p14="http://schemas.microsoft.com/office/powerpoint/2010/main" val="44441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E422AC-8A02-48A7-945F-6BCFEFE8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8A7EB8B-3EEF-4959-8B8D-35DB2D7F0C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Vznik podkladů ke 38 laboratorním cvičením (v českém a anglickém jazyce)</a:t>
            </a:r>
          </a:p>
          <a:p>
            <a:r>
              <a:rPr lang="cs-CZ" dirty="0"/>
              <a:t>Vytvoření zázemí pro výuku a realizace devíti nových cvičení/laboratorních úloh</a:t>
            </a:r>
          </a:p>
          <a:p>
            <a:r>
              <a:rPr lang="cs-CZ" dirty="0"/>
              <a:t>Podpora čtyř studijních oborů</a:t>
            </a:r>
          </a:p>
        </p:txBody>
      </p:sp>
    </p:spTree>
    <p:extLst>
      <p:ext uri="{BB962C8B-B14F-4D97-AF65-F5344CB8AC3E}">
        <p14:creationId xmlns:p14="http://schemas.microsoft.com/office/powerpoint/2010/main" val="21057652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F9FBCB-1A01-44BA-9AAC-E146F83E7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Výstupy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3504EE9-6E9A-4AF7-A5A5-D4AE2CA399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6037" y="1944593"/>
            <a:ext cx="7019925" cy="396240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FB7C486A-4B27-47DB-AB67-2E39741C02A8}"/>
              </a:ext>
            </a:extLst>
          </p:cNvPr>
          <p:cNvSpPr/>
          <p:nvPr/>
        </p:nvSpPr>
        <p:spPr>
          <a:xfrm>
            <a:off x="2392133" y="6488668"/>
            <a:ext cx="7407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chemeClr val="accent1"/>
                </a:solidFill>
              </a:rPr>
              <a:t>Část 2 - Počítačem podporovaný návrh, vývoj a výroba elektronických zařízení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055C4958-71F5-4EEC-AC0D-FA7B1170921F}"/>
              </a:ext>
            </a:extLst>
          </p:cNvPr>
          <p:cNvSpPr/>
          <p:nvPr/>
        </p:nvSpPr>
        <p:spPr>
          <a:xfrm>
            <a:off x="3048000" y="591486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cs-CZ" sz="2000" b="1" dirty="0"/>
              <a:t>Obrázek:</a:t>
            </a:r>
            <a:r>
              <a:rPr lang="cs-CZ" sz="2000" dirty="0"/>
              <a:t>  </a:t>
            </a:r>
            <a:r>
              <a:rPr lang="cs-CZ" sz="2000" i="1" dirty="0"/>
              <a:t>Využití 3D skeneru.</a:t>
            </a:r>
          </a:p>
        </p:txBody>
      </p:sp>
    </p:spTree>
    <p:extLst>
      <p:ext uri="{BB962C8B-B14F-4D97-AF65-F5344CB8AC3E}">
        <p14:creationId xmlns:p14="http://schemas.microsoft.com/office/powerpoint/2010/main" val="32384116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F9FBCB-1A01-44BA-9AAC-E146F83E7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Výstupy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98038BBD-9A15-4744-8498-C1EF5F5CDF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4451" y="1938389"/>
            <a:ext cx="4124325" cy="280035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CDE5CBF-D913-4A9E-8473-6900D575F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972" y="1928864"/>
            <a:ext cx="5267325" cy="2819400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C770961C-4833-4EDE-9C8E-C5633ADAA16F}"/>
              </a:ext>
            </a:extLst>
          </p:cNvPr>
          <p:cNvSpPr/>
          <p:nvPr/>
        </p:nvSpPr>
        <p:spPr>
          <a:xfrm>
            <a:off x="2392133" y="6488668"/>
            <a:ext cx="7407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chemeClr val="accent1"/>
                </a:solidFill>
              </a:rPr>
              <a:t>Část 2 - Počítačem podporovaný návrh, vývoj a výroba elektronických zařízení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D7F15D69-0D7E-4C2F-8D22-5C3038A34A6C}"/>
              </a:ext>
            </a:extLst>
          </p:cNvPr>
          <p:cNvSpPr/>
          <p:nvPr/>
        </p:nvSpPr>
        <p:spPr>
          <a:xfrm>
            <a:off x="3048000" y="591486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cs-CZ" sz="2000" b="1" dirty="0"/>
              <a:t>Obrázek:</a:t>
            </a:r>
            <a:r>
              <a:rPr lang="cs-CZ" sz="2000" dirty="0"/>
              <a:t>  </a:t>
            </a:r>
            <a:r>
              <a:rPr lang="cs-CZ" sz="2000" i="1" dirty="0"/>
              <a:t>3D realizace modelu.</a:t>
            </a:r>
          </a:p>
        </p:txBody>
      </p:sp>
    </p:spTree>
    <p:extLst>
      <p:ext uri="{BB962C8B-B14F-4D97-AF65-F5344CB8AC3E}">
        <p14:creationId xmlns:p14="http://schemas.microsoft.com/office/powerpoint/2010/main" val="3190946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F9FBCB-1A01-44BA-9AAC-E146F83E7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Výstupy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C770961C-4833-4EDE-9C8E-C5633ADAA16F}"/>
              </a:ext>
            </a:extLst>
          </p:cNvPr>
          <p:cNvSpPr/>
          <p:nvPr/>
        </p:nvSpPr>
        <p:spPr>
          <a:xfrm>
            <a:off x="2392133" y="6488668"/>
            <a:ext cx="7407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chemeClr val="accent1"/>
                </a:solidFill>
              </a:rPr>
              <a:t>Část 2 - Počítačem podporovaný návrh, vývoj a výroba elektronických zařízení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657987D-155F-431A-BB6B-8C52E47AC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624" y="1430629"/>
            <a:ext cx="4609312" cy="245347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7391B99-561D-486E-8BF8-7E253144A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906" y="1430629"/>
            <a:ext cx="4251506" cy="245347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1FAA58E-7CD7-4F06-9A93-DE3F96956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0245" y="3966494"/>
            <a:ext cx="4251507" cy="2320838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6C6942E3-7911-4B55-8178-2BBF55FA75F8}"/>
              </a:ext>
            </a:extLst>
          </p:cNvPr>
          <p:cNvSpPr/>
          <p:nvPr/>
        </p:nvSpPr>
        <p:spPr>
          <a:xfrm>
            <a:off x="1800838" y="6159908"/>
            <a:ext cx="85903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cs-CZ" sz="2000" b="1" dirty="0"/>
              <a:t>Obrázek:</a:t>
            </a:r>
            <a:r>
              <a:rPr lang="cs-CZ" sz="2000" dirty="0"/>
              <a:t>  </a:t>
            </a:r>
            <a:r>
              <a:rPr lang="cs-CZ" sz="2000" i="1" dirty="0"/>
              <a:t>Návod pro obsluhu </a:t>
            </a:r>
            <a:r>
              <a:rPr lang="cs-CZ" sz="2000" i="1" dirty="0" err="1"/>
              <a:t>biomateriálové</a:t>
            </a:r>
            <a:r>
              <a:rPr lang="cs-CZ" sz="2000" i="1" dirty="0"/>
              <a:t> tiskárny pro využití k propagaci.</a:t>
            </a:r>
          </a:p>
        </p:txBody>
      </p:sp>
    </p:spTree>
    <p:extLst>
      <p:ext uri="{BB962C8B-B14F-4D97-AF65-F5344CB8AC3E}">
        <p14:creationId xmlns:p14="http://schemas.microsoft.com/office/powerpoint/2010/main" val="14782037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A1AF3BC-C329-410D-B8A6-B8FD276010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Vytvoření laboratorních úloh </a:t>
            </a:r>
            <a:r>
              <a:rPr lang="cs-CZ" b="1" dirty="0"/>
              <a:t>(</a:t>
            </a:r>
            <a:r>
              <a:rPr lang="cs-CZ" b="1" dirty="0">
                <a:solidFill>
                  <a:srgbClr val="000000"/>
                </a:solidFill>
                <a:latin typeface="Calibri" panose="020F0502020204030204" pitchFamily="34" charset="0"/>
              </a:rPr>
              <a:t>podklady pro cvičení v CZ; počet nově vytvořených/ inovativních úloh</a:t>
            </a:r>
            <a:r>
              <a:rPr lang="cs-CZ" b="1" dirty="0"/>
              <a:t>)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Úvod do technického kreslení</a:t>
            </a:r>
          </a:p>
          <a:p>
            <a:pPr lvl="1"/>
            <a:r>
              <a:rPr lang="cs-CZ" dirty="0"/>
              <a:t>Čep</a:t>
            </a:r>
          </a:p>
          <a:p>
            <a:pPr lvl="1"/>
            <a:r>
              <a:rPr lang="cs-CZ" dirty="0"/>
              <a:t>Šrouby</a:t>
            </a:r>
          </a:p>
          <a:p>
            <a:pPr lvl="1"/>
            <a:r>
              <a:rPr lang="cs-CZ" dirty="0"/>
              <a:t>Injekční stříkačka</a:t>
            </a:r>
          </a:p>
          <a:p>
            <a:pPr lvl="1"/>
            <a:r>
              <a:rPr lang="cs-CZ" dirty="0"/>
              <a:t>Newtonova kolébka</a:t>
            </a:r>
          </a:p>
          <a:p>
            <a:pPr lvl="1"/>
            <a:r>
              <a:rPr lang="cs-CZ" dirty="0"/>
              <a:t>Soustružení, vrtání, frézování</a:t>
            </a:r>
          </a:p>
          <a:p>
            <a:pPr lvl="1"/>
            <a:r>
              <a:rPr lang="cs-CZ" dirty="0"/>
              <a:t>Pohybové studie a simulace namáhání</a:t>
            </a:r>
          </a:p>
          <a:p>
            <a:pPr lvl="1"/>
            <a:r>
              <a:rPr lang="cs-CZ" dirty="0"/>
              <a:t>3D tisk</a:t>
            </a:r>
          </a:p>
          <a:p>
            <a:pPr lvl="1"/>
            <a:r>
              <a:rPr lang="cs-CZ" dirty="0"/>
              <a:t>Pružina a vačka</a:t>
            </a:r>
          </a:p>
          <a:p>
            <a:pPr lvl="1"/>
            <a:r>
              <a:rPr lang="cs-CZ" dirty="0"/>
              <a:t>Skládání povrchů do 3D modelu</a:t>
            </a:r>
          </a:p>
          <a:p>
            <a:pPr lvl="1"/>
            <a:r>
              <a:rPr lang="cs-CZ" dirty="0"/>
              <a:t>Odlévání</a:t>
            </a:r>
          </a:p>
          <a:p>
            <a:pPr lvl="1"/>
            <a:r>
              <a:rPr lang="cs-CZ" dirty="0"/>
              <a:t>Prototyp komplexního modelu</a:t>
            </a:r>
          </a:p>
          <a:p>
            <a:pPr lvl="1"/>
            <a:r>
              <a:rPr lang="cs-CZ" dirty="0"/>
              <a:t>Komplexní projekt, sestava</a:t>
            </a:r>
          </a:p>
          <a:p>
            <a:pPr lvl="1"/>
            <a:r>
              <a:rPr lang="cs-CZ" dirty="0"/>
              <a:t>Studentské projekty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2F9FBCB-1A01-44BA-9AAC-E146F83E7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Výstupy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1CC50F5E-28C6-40F8-A058-DDD3A71C2966}"/>
              </a:ext>
            </a:extLst>
          </p:cNvPr>
          <p:cNvSpPr/>
          <p:nvPr/>
        </p:nvSpPr>
        <p:spPr>
          <a:xfrm>
            <a:off x="3502470" y="6488668"/>
            <a:ext cx="5187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chemeClr val="accent1"/>
                </a:solidFill>
              </a:rPr>
              <a:t>Část 3 - Design a ergonomie výrobků ve zdravotnictví</a:t>
            </a:r>
          </a:p>
        </p:txBody>
      </p:sp>
    </p:spTree>
    <p:extLst>
      <p:ext uri="{BB962C8B-B14F-4D97-AF65-F5344CB8AC3E}">
        <p14:creationId xmlns:p14="http://schemas.microsoft.com/office/powerpoint/2010/main" val="25531460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F9FBCB-1A01-44BA-9AAC-E146F83E7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Výstupy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1CC50F5E-28C6-40F8-A058-DDD3A71C2966}"/>
              </a:ext>
            </a:extLst>
          </p:cNvPr>
          <p:cNvSpPr/>
          <p:nvPr/>
        </p:nvSpPr>
        <p:spPr>
          <a:xfrm>
            <a:off x="3502470" y="6488668"/>
            <a:ext cx="5187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chemeClr val="accent1"/>
                </a:solidFill>
              </a:rPr>
              <a:t>Část 3 - Design a ergonomie výrobků ve zdravotnictví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84EA7F6-9A10-4BF5-A4DE-D07061811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95944"/>
            <a:ext cx="3104867" cy="366611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E971710-7F00-4FE2-B309-8EF058926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175" y="1595944"/>
            <a:ext cx="2260228" cy="355074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CFDE0A2-B7DA-430D-B47D-AA0F8804D3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580" y="1551930"/>
            <a:ext cx="2894785" cy="192636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6F4AB82-386D-4298-A366-8B3D9D5F32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0030" y="3634501"/>
            <a:ext cx="2101776" cy="2061201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BDE685D4-E2A7-4D2C-98C0-05AA484F6E0E}"/>
              </a:ext>
            </a:extLst>
          </p:cNvPr>
          <p:cNvSpPr/>
          <p:nvPr/>
        </p:nvSpPr>
        <p:spPr>
          <a:xfrm>
            <a:off x="3048000" y="591486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cs-CZ" sz="2000" b="1" dirty="0"/>
              <a:t>Obrázek: </a:t>
            </a:r>
            <a:r>
              <a:rPr lang="cs-CZ" sz="2000" i="1" dirty="0"/>
              <a:t>Strojní vazby, šrouby.</a:t>
            </a:r>
          </a:p>
        </p:txBody>
      </p:sp>
    </p:spTree>
    <p:extLst>
      <p:ext uri="{BB962C8B-B14F-4D97-AF65-F5344CB8AC3E}">
        <p14:creationId xmlns:p14="http://schemas.microsoft.com/office/powerpoint/2010/main" val="17417415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4201B6CD-79A7-400E-A40E-D2EECCB75C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813" y="1513494"/>
            <a:ext cx="3734697" cy="165595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2F9FBCB-1A01-44BA-9AAC-E146F83E7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Výstupy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1CC50F5E-28C6-40F8-A058-DDD3A71C2966}"/>
              </a:ext>
            </a:extLst>
          </p:cNvPr>
          <p:cNvSpPr/>
          <p:nvPr/>
        </p:nvSpPr>
        <p:spPr>
          <a:xfrm>
            <a:off x="3502470" y="6488668"/>
            <a:ext cx="5187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chemeClr val="accent1"/>
                </a:solidFill>
              </a:rPr>
              <a:t>Část 3 - Design a ergonomie výrobků ve zdravotnictví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A7A9231-353A-423C-B9FA-18C37A6084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825" y="1690688"/>
            <a:ext cx="2450985" cy="270362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4334996-887B-41E9-BCF1-8ADB3D446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619" y="3156933"/>
            <a:ext cx="4590353" cy="198467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3E950E09-822F-4303-BB8A-7CF3A8A139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2103539"/>
            <a:ext cx="1767816" cy="2496106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EC50791E-551E-4145-998F-6A4D0D9DCB0B}"/>
              </a:ext>
            </a:extLst>
          </p:cNvPr>
          <p:cNvSpPr/>
          <p:nvPr/>
        </p:nvSpPr>
        <p:spPr>
          <a:xfrm>
            <a:off x="3048000" y="591486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cs-CZ" sz="2000" b="1" dirty="0"/>
              <a:t>Obrázek: </a:t>
            </a:r>
            <a:r>
              <a:rPr lang="cs-CZ" sz="2000" i="1" dirty="0"/>
              <a:t>Sestavy, skládání povrchů</a:t>
            </a:r>
            <a:r>
              <a:rPr lang="cs-CZ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65841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7323DF2F-413F-4D44-B989-80E7FD8CBD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174" y="1828800"/>
            <a:ext cx="5003120" cy="375658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2F9FBCB-1A01-44BA-9AAC-E146F83E7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Výstupy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1CC50F5E-28C6-40F8-A058-DDD3A71C2966}"/>
              </a:ext>
            </a:extLst>
          </p:cNvPr>
          <p:cNvSpPr/>
          <p:nvPr/>
        </p:nvSpPr>
        <p:spPr>
          <a:xfrm>
            <a:off x="3502470" y="6488668"/>
            <a:ext cx="5187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chemeClr val="accent1"/>
                </a:solidFill>
              </a:rPr>
              <a:t>Část 3 - Design a ergonomie výrobků ve zdravotnictví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193BD97-B6EB-4194-A746-009A9471F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0" y="1828800"/>
            <a:ext cx="5005716" cy="3884103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59B5CCD0-03E8-48C4-8BD2-251DBA2A012D}"/>
              </a:ext>
            </a:extLst>
          </p:cNvPr>
          <p:cNvSpPr/>
          <p:nvPr/>
        </p:nvSpPr>
        <p:spPr>
          <a:xfrm>
            <a:off x="3048000" y="591486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cs-CZ" sz="2000" b="1" dirty="0"/>
              <a:t>Obrázek: </a:t>
            </a:r>
            <a:r>
              <a:rPr lang="cs-CZ" sz="2000" i="1" dirty="0"/>
              <a:t>Pohybové studie a studie namáhání</a:t>
            </a:r>
            <a:r>
              <a:rPr lang="cs-CZ" sz="2000" dirty="0"/>
              <a:t>.</a:t>
            </a:r>
            <a:r>
              <a:rPr lang="cs-CZ" sz="20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30640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F9FBCB-1A01-44BA-9AAC-E146F83E7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Výstupy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1CC50F5E-28C6-40F8-A058-DDD3A71C2966}"/>
              </a:ext>
            </a:extLst>
          </p:cNvPr>
          <p:cNvSpPr/>
          <p:nvPr/>
        </p:nvSpPr>
        <p:spPr>
          <a:xfrm>
            <a:off x="3502470" y="6488668"/>
            <a:ext cx="5187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chemeClr val="accent1"/>
                </a:solidFill>
              </a:rPr>
              <a:t>Část 3 - Design a ergonomie výrobků ve zdravotnictví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37F0A429-50E4-4EA5-961E-041F99472C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21" y="2064045"/>
            <a:ext cx="5336097" cy="2632255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8D7711D-AD9E-42FA-9E77-8F2814A17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74965" y="2069392"/>
            <a:ext cx="2621560" cy="262156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3A626C9-A5AC-4986-AFE1-48FA8E1138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972" y="2069392"/>
            <a:ext cx="2621560" cy="2621560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03724E1B-841F-49FB-AB30-6508D5443243}"/>
              </a:ext>
            </a:extLst>
          </p:cNvPr>
          <p:cNvSpPr/>
          <p:nvPr/>
        </p:nvSpPr>
        <p:spPr>
          <a:xfrm>
            <a:off x="3048000" y="591486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cs-CZ" sz="2000" b="1" dirty="0"/>
              <a:t>Obrázek: </a:t>
            </a:r>
            <a:r>
              <a:rPr lang="cs-CZ" sz="2000" i="1" dirty="0"/>
              <a:t>Frézování, soustružení</a:t>
            </a:r>
            <a:r>
              <a:rPr lang="cs-CZ" sz="2000" dirty="0"/>
              <a:t>.</a:t>
            </a:r>
            <a:endParaRPr lang="cs-CZ" sz="2000" i="1" dirty="0"/>
          </a:p>
        </p:txBody>
      </p:sp>
    </p:spTree>
    <p:extLst>
      <p:ext uri="{BB962C8B-B14F-4D97-AF65-F5344CB8AC3E}">
        <p14:creationId xmlns:p14="http://schemas.microsoft.com/office/powerpoint/2010/main" val="28894745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A62097EF-2623-4915-94FF-69FE42C5B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210" y="1825625"/>
            <a:ext cx="7041581" cy="3791066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2F9FBCB-1A01-44BA-9AAC-E146F83E7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Výstupy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1CC50F5E-28C6-40F8-A058-DDD3A71C2966}"/>
              </a:ext>
            </a:extLst>
          </p:cNvPr>
          <p:cNvSpPr/>
          <p:nvPr/>
        </p:nvSpPr>
        <p:spPr>
          <a:xfrm>
            <a:off x="3502470" y="6488668"/>
            <a:ext cx="5187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chemeClr val="accent1"/>
                </a:solidFill>
              </a:rPr>
              <a:t>Část 3 - Design a ergonomie výrobků ve zdravotnictví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0488588A-9B84-4F2C-A494-E3B8CAF6954A}"/>
              </a:ext>
            </a:extLst>
          </p:cNvPr>
          <p:cNvSpPr/>
          <p:nvPr/>
        </p:nvSpPr>
        <p:spPr>
          <a:xfrm>
            <a:off x="3048000" y="591486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cs-CZ" sz="2000" b="1" dirty="0"/>
              <a:t>Obrázek: </a:t>
            </a:r>
            <a:r>
              <a:rPr lang="cs-CZ" sz="2000" i="1" dirty="0"/>
              <a:t>Modelování, odlévání</a:t>
            </a:r>
            <a:r>
              <a:rPr lang="cs-CZ" sz="2000" dirty="0"/>
              <a:t>.</a:t>
            </a:r>
            <a:endParaRPr lang="cs-CZ" sz="2000" i="1" dirty="0"/>
          </a:p>
        </p:txBody>
      </p:sp>
    </p:spTree>
    <p:extLst>
      <p:ext uri="{BB962C8B-B14F-4D97-AF65-F5344CB8AC3E}">
        <p14:creationId xmlns:p14="http://schemas.microsoft.com/office/powerpoint/2010/main" val="38670963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F9FBCB-1A01-44BA-9AAC-E146F83E7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Výstupy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1CC50F5E-28C6-40F8-A058-DDD3A71C2966}"/>
              </a:ext>
            </a:extLst>
          </p:cNvPr>
          <p:cNvSpPr/>
          <p:nvPr/>
        </p:nvSpPr>
        <p:spPr>
          <a:xfrm>
            <a:off x="3502470" y="6488668"/>
            <a:ext cx="5187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chemeClr val="accent1"/>
                </a:solidFill>
              </a:rPr>
              <a:t>Část 3 - Design a ergonomie výrobků ve zdravotnictví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5B379AA2-467F-4AC7-87F1-1FC34DB4E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398" y="1296071"/>
            <a:ext cx="4308602" cy="248462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7B7DCFD7-CE54-4FA9-A9B5-1A6D359CDF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01"/>
          <a:stretch/>
        </p:blipFill>
        <p:spPr>
          <a:xfrm>
            <a:off x="6420919" y="1296070"/>
            <a:ext cx="4182218" cy="248462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1CBFC42-80A3-4E3F-BCE2-737DF602F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2470" y="3892298"/>
            <a:ext cx="2774543" cy="175459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0A29BB2C-D74D-40ED-8F8B-0764DB82EE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59"/>
          <a:stretch/>
        </p:blipFill>
        <p:spPr>
          <a:xfrm>
            <a:off x="6420919" y="3892298"/>
            <a:ext cx="4182218" cy="1980529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E41FF7B1-37CC-4BEE-BD8E-0896B38120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255" y="3931657"/>
            <a:ext cx="2465309" cy="1901810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1E3A0D97-806D-4305-AC31-5A4748680CD0}"/>
              </a:ext>
            </a:extLst>
          </p:cNvPr>
          <p:cNvSpPr/>
          <p:nvPr/>
        </p:nvSpPr>
        <p:spPr>
          <a:xfrm>
            <a:off x="3048000" y="591486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cs-CZ" sz="2000" b="1" dirty="0"/>
              <a:t>Obrázek: </a:t>
            </a:r>
            <a:r>
              <a:rPr lang="cs-CZ" sz="2000" i="1" dirty="0"/>
              <a:t>3D tisk – filamenty, </a:t>
            </a:r>
            <a:r>
              <a:rPr lang="cs-CZ" sz="2000" i="1" dirty="0" err="1"/>
              <a:t>resiny</a:t>
            </a:r>
            <a:r>
              <a:rPr lang="cs-CZ" sz="2000" dirty="0"/>
              <a:t>.</a:t>
            </a:r>
            <a:endParaRPr lang="cs-CZ" sz="2000" i="1" dirty="0"/>
          </a:p>
        </p:txBody>
      </p:sp>
    </p:spTree>
    <p:extLst>
      <p:ext uri="{BB962C8B-B14F-4D97-AF65-F5344CB8AC3E}">
        <p14:creationId xmlns:p14="http://schemas.microsoft.com/office/powerpoint/2010/main" val="4261968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DCC5E7-EC0D-411C-A071-D814D7166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Realizace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42F8BF1-44BB-4447-90C4-73FFF5FB1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Tři hlavní části projektu:</a:t>
            </a:r>
          </a:p>
          <a:p>
            <a:pPr lvl="1"/>
            <a:r>
              <a:rPr lang="cs-CZ" dirty="0"/>
              <a:t>Praktika z návrhu a konstrukce lékařských přístrojů</a:t>
            </a:r>
          </a:p>
          <a:p>
            <a:pPr lvl="1"/>
            <a:r>
              <a:rPr lang="cs-CZ" dirty="0"/>
              <a:t>Počítačem podporovaný návrh, vývoj a výroba elektronických zařízení</a:t>
            </a:r>
          </a:p>
          <a:p>
            <a:pPr lvl="1"/>
            <a:r>
              <a:rPr lang="cs-CZ" dirty="0"/>
              <a:t>Design a ergonomie výrobků ve zdravotnictví</a:t>
            </a:r>
          </a:p>
        </p:txBody>
      </p:sp>
    </p:spTree>
    <p:extLst>
      <p:ext uri="{BB962C8B-B14F-4D97-AF65-F5344CB8AC3E}">
        <p14:creationId xmlns:p14="http://schemas.microsoft.com/office/powerpoint/2010/main" val="34142453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F9FBCB-1A01-44BA-9AAC-E146F83E7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Výstupy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1CC50F5E-28C6-40F8-A058-DDD3A71C2966}"/>
              </a:ext>
            </a:extLst>
          </p:cNvPr>
          <p:cNvSpPr/>
          <p:nvPr/>
        </p:nvSpPr>
        <p:spPr>
          <a:xfrm>
            <a:off x="3502470" y="6488668"/>
            <a:ext cx="5187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chemeClr val="accent1"/>
                </a:solidFill>
              </a:rPr>
              <a:t>Část 3 - Design a ergonomie výrobků ve zdravotnictví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C9687C8-63EB-4300-9BEB-A84A8F3C5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336" y="2310607"/>
            <a:ext cx="5737469" cy="273572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62597A7-B794-4E5F-A4CC-ADF46F1D0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14025"/>
            <a:ext cx="4291698" cy="3128885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8FC21C42-8CCA-4281-96A3-EC40D3ACAC1F}"/>
              </a:ext>
            </a:extLst>
          </p:cNvPr>
          <p:cNvSpPr/>
          <p:nvPr/>
        </p:nvSpPr>
        <p:spPr>
          <a:xfrm>
            <a:off x="2912378" y="5914863"/>
            <a:ext cx="63672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cs-CZ" sz="2000" b="1" dirty="0"/>
              <a:t>Obrázek: </a:t>
            </a:r>
            <a:r>
              <a:rPr lang="cs-CZ" sz="2000" i="1" dirty="0"/>
              <a:t>Prototyp a finální realizace lineárního dávkovače</a:t>
            </a:r>
            <a:r>
              <a:rPr lang="cs-CZ" sz="2000" dirty="0"/>
              <a:t>.</a:t>
            </a:r>
            <a:endParaRPr lang="cs-CZ" sz="2000" i="1" dirty="0"/>
          </a:p>
        </p:txBody>
      </p:sp>
    </p:spTree>
    <p:extLst>
      <p:ext uri="{BB962C8B-B14F-4D97-AF65-F5344CB8AC3E}">
        <p14:creationId xmlns:p14="http://schemas.microsoft.com/office/powerpoint/2010/main" val="30521203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F9FBCB-1A01-44BA-9AAC-E146F83E7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Výstupy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1CC50F5E-28C6-40F8-A058-DDD3A71C2966}"/>
              </a:ext>
            </a:extLst>
          </p:cNvPr>
          <p:cNvSpPr/>
          <p:nvPr/>
        </p:nvSpPr>
        <p:spPr>
          <a:xfrm>
            <a:off x="3502470" y="6488668"/>
            <a:ext cx="5187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chemeClr val="accent1"/>
                </a:solidFill>
              </a:rPr>
              <a:t>Část 3 - Design a ergonomie výrobků ve zdravotnictví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8FC21C42-8CCA-4281-96A3-EC40D3ACAC1F}"/>
              </a:ext>
            </a:extLst>
          </p:cNvPr>
          <p:cNvSpPr/>
          <p:nvPr/>
        </p:nvSpPr>
        <p:spPr>
          <a:xfrm>
            <a:off x="2912378" y="5914863"/>
            <a:ext cx="63672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cs-CZ" sz="2000" b="1" dirty="0"/>
              <a:t>VIDEO: </a:t>
            </a:r>
            <a:r>
              <a:rPr lang="cs-CZ" sz="2000" i="1" dirty="0"/>
              <a:t>Prototyp lineárního dávkovače</a:t>
            </a:r>
            <a:r>
              <a:rPr lang="cs-CZ" sz="2000" dirty="0"/>
              <a:t>.</a:t>
            </a:r>
            <a:endParaRPr lang="cs-CZ" sz="2000" i="1" dirty="0"/>
          </a:p>
        </p:txBody>
      </p:sp>
      <p:pic>
        <p:nvPicPr>
          <p:cNvPr id="3" name="Sestava_lindavk">
            <a:hlinkClick r:id="" action="ppaction://media"/>
            <a:extLst>
              <a:ext uri="{FF2B5EF4-FFF2-40B4-BE49-F238E27FC236}">
                <a16:creationId xmlns:a16="http://schemas.microsoft.com/office/drawing/2014/main" id="{01A3959C-CB24-443B-8E1C-EEF9AB516D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864383"/>
            <a:ext cx="12192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4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F9FBCB-1A01-44BA-9AAC-E146F83E7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Výstupy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1CC50F5E-28C6-40F8-A058-DDD3A71C2966}"/>
              </a:ext>
            </a:extLst>
          </p:cNvPr>
          <p:cNvSpPr/>
          <p:nvPr/>
        </p:nvSpPr>
        <p:spPr>
          <a:xfrm>
            <a:off x="3502470" y="6488668"/>
            <a:ext cx="5187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chemeClr val="accent1"/>
                </a:solidFill>
              </a:rPr>
              <a:t>Část 3 - Design a ergonomie výrobků ve zdravotnictví</a:t>
            </a:r>
          </a:p>
        </p:txBody>
      </p:sp>
      <p:pic>
        <p:nvPicPr>
          <p:cNvPr id="9218" name="Picture 2" descr="https://lh3.googleusercontent.com/3DtMfxDNY8nW09tEr4daQUFk9MPwE-jy2nCR8z1SUgjwTRLVarTp9ckMchEbWm2b2fB49PzKimeFb7q0kXXnxbtrZB-pj7V37DBJpr69Xd_s51Uqk0uLjAUmOyGzCafDgKlddu1NLOg2vtgYlYFjarQP02K3z9aro4uCA0yBLq9F5iD-a1DaW770UN45xq8tBSc7b8Od6Q">
            <a:extLst>
              <a:ext uri="{FF2B5EF4-FFF2-40B4-BE49-F238E27FC236}">
                <a16:creationId xmlns:a16="http://schemas.microsoft.com/office/drawing/2014/main" id="{F393FF3C-13F6-4AD0-AECF-8AF7659A2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8" y="1818619"/>
            <a:ext cx="4505325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lh3.googleusercontent.com/FSiOZUrXBKBtoHKhsN1qv6qp2HslQ8EAQzHQYpmMb_nf-bV_Y6xr_Q4j9GUgNfVqwrpEWVwaKMWQAsKzPwE2pk4dBMhIFpWJjirhtFhrFDtzrDPc81QfSGZl_2qFYC1aSE1TKnGrnYTI4lpWW6slmtJvX1n_cxhhidxSGyiC-HZ8X4MQAKdkkLb8zyzsH9exms0YJ5UG0A">
            <a:extLst>
              <a:ext uri="{FF2B5EF4-FFF2-40B4-BE49-F238E27FC236}">
                <a16:creationId xmlns:a16="http://schemas.microsoft.com/office/drawing/2014/main" id="{1260360E-1C09-4314-AD26-67BB194A0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996" y="1527670"/>
            <a:ext cx="5762625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B75D5F69-AFAB-4368-BDB6-49B6F00A943A}"/>
              </a:ext>
            </a:extLst>
          </p:cNvPr>
          <p:cNvSpPr/>
          <p:nvPr/>
        </p:nvSpPr>
        <p:spPr>
          <a:xfrm>
            <a:off x="2227385" y="5914863"/>
            <a:ext cx="77372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cs-CZ" sz="2000" b="1" dirty="0"/>
              <a:t>Obrázek: </a:t>
            </a:r>
            <a:r>
              <a:rPr lang="cs-CZ" sz="2000" i="1" dirty="0"/>
              <a:t>Ukázky studentských projektů – polohovací pacientská lůžka</a:t>
            </a:r>
            <a:r>
              <a:rPr lang="cs-CZ" sz="2000" dirty="0"/>
              <a:t>.</a:t>
            </a:r>
            <a:endParaRPr lang="cs-CZ" sz="2000" i="1" dirty="0"/>
          </a:p>
        </p:txBody>
      </p:sp>
    </p:spTree>
    <p:extLst>
      <p:ext uri="{BB962C8B-B14F-4D97-AF65-F5344CB8AC3E}">
        <p14:creationId xmlns:p14="http://schemas.microsoft.com/office/powerpoint/2010/main" val="22074885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F9FBCB-1A01-44BA-9AAC-E146F83E7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Výstupy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1CC50F5E-28C6-40F8-A058-DDD3A71C2966}"/>
              </a:ext>
            </a:extLst>
          </p:cNvPr>
          <p:cNvSpPr/>
          <p:nvPr/>
        </p:nvSpPr>
        <p:spPr>
          <a:xfrm>
            <a:off x="3502470" y="6488668"/>
            <a:ext cx="5187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chemeClr val="accent1"/>
                </a:solidFill>
              </a:rPr>
              <a:t>Část 3 - Design a ergonomie výrobků ve zdravotnictví</a:t>
            </a:r>
          </a:p>
        </p:txBody>
      </p:sp>
      <p:pic>
        <p:nvPicPr>
          <p:cNvPr id="11266" name="Picture 2" descr="https://lh5.googleusercontent.com/n6qAHvi4WgqVEtjIJXygPEleZO--XBQlzKDBhE8xj8j0F9rXXiEYSUstFJHPpWiB2tVLC8OSVO7Af7W7Fbx54qQNnvEaeKpT7juMAXOV95-ZmbDiNNfpUFhh6FP2QBHoByYsfZ3xqbTiotuN2-ggyiIiSp_NY0UADGHEf7qqkO0z6eUJ8TFnWF26PjkyFlDNIaGoByNXzw">
            <a:extLst>
              <a:ext uri="{FF2B5EF4-FFF2-40B4-BE49-F238E27FC236}">
                <a16:creationId xmlns:a16="http://schemas.microsoft.com/office/drawing/2014/main" id="{36B2BE4A-54F7-4144-8AB8-751AEEB60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60053"/>
            <a:ext cx="375285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lh3.googleusercontent.com/XMa20FGvRV6LiZqEzzDl-n3nghc89oT-_EgC-Brd9UBEfOwQ9A-6AI9N8pCCcnhGIsIR1Q8rTjaq-fvzidA9MTwuap0q1rI6EBK9GeyPoqW3cJPTizgAEd9BEOxP7Z-5sWx5s4CKJteWzsO4G_4Q3gD-b9ApVLHFjr23maVPYzNLfClhdmwkziRwpkIz9JZt9cXFxtF6XA">
            <a:extLst>
              <a:ext uri="{FF2B5EF4-FFF2-40B4-BE49-F238E27FC236}">
                <a16:creationId xmlns:a16="http://schemas.microsoft.com/office/drawing/2014/main" id="{402B35CA-F36D-4365-BE32-4EA3A57D5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39" y="1828320"/>
            <a:ext cx="431482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3709595C-EE21-42F3-8754-B628CC748F62}"/>
              </a:ext>
            </a:extLst>
          </p:cNvPr>
          <p:cNvSpPr/>
          <p:nvPr/>
        </p:nvSpPr>
        <p:spPr>
          <a:xfrm>
            <a:off x="2227385" y="5914863"/>
            <a:ext cx="77372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cs-CZ" sz="2000" b="1" dirty="0"/>
              <a:t>Obrázek: </a:t>
            </a:r>
            <a:r>
              <a:rPr lang="cs-CZ" sz="2000" i="1" dirty="0"/>
              <a:t>Ukázky studentských projektů – kolečková křesla</a:t>
            </a:r>
            <a:r>
              <a:rPr lang="cs-CZ" sz="2000" dirty="0"/>
              <a:t>.</a:t>
            </a:r>
            <a:endParaRPr lang="cs-CZ" sz="2000" i="1" dirty="0"/>
          </a:p>
        </p:txBody>
      </p:sp>
    </p:spTree>
    <p:extLst>
      <p:ext uri="{BB962C8B-B14F-4D97-AF65-F5344CB8AC3E}">
        <p14:creationId xmlns:p14="http://schemas.microsoft.com/office/powerpoint/2010/main" val="38340961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F9FBCB-1A01-44BA-9AAC-E146F83E7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Výstupy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1CC50F5E-28C6-40F8-A058-DDD3A71C2966}"/>
              </a:ext>
            </a:extLst>
          </p:cNvPr>
          <p:cNvSpPr/>
          <p:nvPr/>
        </p:nvSpPr>
        <p:spPr>
          <a:xfrm>
            <a:off x="3502470" y="6488668"/>
            <a:ext cx="5187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chemeClr val="accent1"/>
                </a:solidFill>
              </a:rPr>
              <a:t>Část 3 - Design a ergonomie výrobků ve zdravotnictví</a:t>
            </a:r>
          </a:p>
        </p:txBody>
      </p:sp>
      <p:pic>
        <p:nvPicPr>
          <p:cNvPr id="12290" name="Picture 2" descr="https://lh5.googleusercontent.com/rHng1xbJV_ofFnOWY6zVy5eeIs1WH2ayNvOzJ2tHRxU5Dqy-wQjpkQIY9onJqYr37FbkfNMF4FsnI7wvhPYwv5l1TDleGKX44HQq7FgM-BZg78Qt39BPiftWx52_OvfuCFXHV95G9Mvjuw-vZicu_mcQdfaIqaEufaKuGtyNz-lXzw3jUFbGJ1qbm-2weprUxcWmVzjJ6A">
            <a:extLst>
              <a:ext uri="{FF2B5EF4-FFF2-40B4-BE49-F238E27FC236}">
                <a16:creationId xmlns:a16="http://schemas.microsoft.com/office/drawing/2014/main" id="{437292A3-48AF-417B-8B26-2A07608AC6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3"/>
          <a:stretch/>
        </p:blipFill>
        <p:spPr bwMode="auto">
          <a:xfrm>
            <a:off x="7568246" y="1721472"/>
            <a:ext cx="4408710" cy="309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lh3.googleusercontent.com/LBX2ahXoflFHWqsFR21Djatk4rgl7K7K70O5ThafMPfZh3qtvvFfOpybfXmNky2mE_TOK3xG5PhXgBUalBbio5MTVYqoX5BrRGmkYFl6uz4gHO5VZqjvOPr5I-GbED5v-wCoSXqgznnAmECNXIOFVtaZeFx5P7kY9R_YGFCFGn7lLadyafErSQxzm4Ao7UAMnbYAvsXrOA">
            <a:extLst>
              <a:ext uri="{FF2B5EF4-FFF2-40B4-BE49-F238E27FC236}">
                <a16:creationId xmlns:a16="http://schemas.microsoft.com/office/drawing/2014/main" id="{470577AE-B4D2-4614-9679-864214C84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09" y="1584068"/>
            <a:ext cx="3576632" cy="349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lh6.googleusercontent.com/C2t3LcviU6FHJQS2qeraPc8dUf55CRbV73_v2khZ9dLEl_jkHJK_T9PDrOdDdMWEoNFsAmtVAWBGjQeYr6o_uoMT9BHX-RmOgoLGD8PVABRSSm-sV8_Lk5Fpet7aDGMxtdptcTY8wRnbhCGQ5qj3s4NERj1MNpdvIAwSB-w0tHe7oKjwsJosk_jbdSnQnBok3gSIyGG97w">
            <a:extLst>
              <a:ext uri="{FF2B5EF4-FFF2-40B4-BE49-F238E27FC236}">
                <a16:creationId xmlns:a16="http://schemas.microsoft.com/office/drawing/2014/main" id="{20294757-AE67-4FFD-BEFB-0A7AC59D8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442" y="2215502"/>
            <a:ext cx="2879619" cy="242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B75467E0-1B34-446B-8026-32450B392358}"/>
              </a:ext>
            </a:extLst>
          </p:cNvPr>
          <p:cNvSpPr/>
          <p:nvPr/>
        </p:nvSpPr>
        <p:spPr>
          <a:xfrm>
            <a:off x="107523" y="5914863"/>
            <a:ext cx="119769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cs-CZ" sz="2000" b="1" dirty="0"/>
              <a:t>Obrázek: </a:t>
            </a:r>
            <a:r>
              <a:rPr lang="cs-CZ" sz="2000" i="1" dirty="0"/>
              <a:t>Ukázky studentských projektů – otočné C-rameno, polohovatelné gynekologické křeslo, zubařská světla.</a:t>
            </a:r>
          </a:p>
        </p:txBody>
      </p:sp>
    </p:spTree>
    <p:extLst>
      <p:ext uri="{BB962C8B-B14F-4D97-AF65-F5344CB8AC3E}">
        <p14:creationId xmlns:p14="http://schemas.microsoft.com/office/powerpoint/2010/main" val="19354484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D53814-222D-4867-8970-442F35B76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Výstupy souhrn</a:t>
            </a:r>
          </a:p>
        </p:txBody>
      </p:sp>
      <p:graphicFrame>
        <p:nvGraphicFramePr>
          <p:cNvPr id="4" name="Zástupný symbol pro obsah 4">
            <a:extLst>
              <a:ext uri="{FF2B5EF4-FFF2-40B4-BE49-F238E27FC236}">
                <a16:creationId xmlns:a16="http://schemas.microsoft.com/office/drawing/2014/main" id="{31F90BE1-8810-43A3-8649-FC1DDB8EBD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2687847"/>
              </p:ext>
            </p:extLst>
          </p:nvPr>
        </p:nvGraphicFramePr>
        <p:xfrm>
          <a:off x="838200" y="1825625"/>
          <a:ext cx="10515600" cy="253301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6008786">
                  <a:extLst>
                    <a:ext uri="{9D8B030D-6E8A-4147-A177-3AD203B41FA5}">
                      <a16:colId xmlns:a16="http://schemas.microsoft.com/office/drawing/2014/main" val="416902210"/>
                    </a:ext>
                  </a:extLst>
                </a:gridCol>
                <a:gridCol w="4506814">
                  <a:extLst>
                    <a:ext uri="{9D8B030D-6E8A-4147-A177-3AD203B41FA5}">
                      <a16:colId xmlns:a16="http://schemas.microsoft.com/office/drawing/2014/main" val="14705037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Indikátor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Cílová hodnota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2543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effectLst/>
                        </a:rPr>
                        <a:t>1. podklady pro přednášky/semináře/cvičení v CZ/EN (včetně elektronických)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38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982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u="none" strike="noStrike" dirty="0">
                          <a:effectLst/>
                        </a:rPr>
                        <a:t>6. počet nově vytvořených/ inovativních úloh, metodik, pracovišť  CZ/ EN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9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4729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u="none" strike="noStrike" dirty="0">
                          <a:effectLst/>
                        </a:rPr>
                        <a:t>7. nové/ inovativní demo aplikace/materiály pro účely propagace předmětů/oborů/specializací pro středoškoláky/ propagační brožury CZ/ EN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1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0078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96017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932F79-C066-4B32-8545-28E10CA24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26B48D-59FF-4973-95B2-27473CF0F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Vzniklo celkem 38 podkladů pro laboratorní úlohy/cvičení</a:t>
            </a:r>
          </a:p>
          <a:p>
            <a:r>
              <a:rPr lang="cs-CZ" dirty="0"/>
              <a:t>Celkem 9 úloh bylo nově vytvořených</a:t>
            </a:r>
          </a:p>
          <a:p>
            <a:r>
              <a:rPr lang="cs-CZ" dirty="0"/>
              <a:t>Vznikl rovněž návod pro ovládání 3D </a:t>
            </a:r>
            <a:r>
              <a:rPr lang="cs-CZ" dirty="0" err="1"/>
              <a:t>biomateriálové</a:t>
            </a:r>
            <a:r>
              <a:rPr lang="cs-CZ" dirty="0"/>
              <a:t> tiskárny  využitelný pro propagační účely</a:t>
            </a:r>
          </a:p>
          <a:p>
            <a:r>
              <a:rPr lang="cs-CZ" dirty="0"/>
              <a:t>Vznikly podklady pro volitelný předmět </a:t>
            </a:r>
          </a:p>
          <a:p>
            <a:endParaRPr lang="cs-CZ" dirty="0"/>
          </a:p>
          <a:p>
            <a:r>
              <a:rPr lang="cs-CZ" dirty="0"/>
              <a:t>Využití přístrojů a materiálu pro realizaci čtyř semestrálních projektů/závěrečných prací</a:t>
            </a:r>
          </a:p>
        </p:txBody>
      </p:sp>
    </p:spTree>
    <p:extLst>
      <p:ext uri="{BB962C8B-B14F-4D97-AF65-F5344CB8AC3E}">
        <p14:creationId xmlns:p14="http://schemas.microsoft.com/office/powerpoint/2010/main" val="999564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4E0538-E2A1-471D-B58A-6EA34C93F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Realizace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AB1C0AB-FDB0-4C45-9EF0-2D9943483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cs-CZ" dirty="0">
                <a:solidFill>
                  <a:schemeClr val="accent1"/>
                </a:solidFill>
              </a:rPr>
              <a:t>Část 1 - Praktika z návrhu a konstrukce lékařských přístrojů:</a:t>
            </a:r>
          </a:p>
          <a:p>
            <a:r>
              <a:rPr lang="cs-CZ" dirty="0"/>
              <a:t> Vybavení zakoupené z projektu:</a:t>
            </a:r>
          </a:p>
          <a:p>
            <a:pPr lvl="1"/>
            <a:r>
              <a:rPr lang="cs-CZ" dirty="0"/>
              <a:t>FDM 3D tiskárna, vakuová fixace obrobků do CNC frézky, Obráběcí nástroje pro DPS, aku a vrtací šroubováky, kotoučová bruska a drobné příslušenství</a:t>
            </a:r>
          </a:p>
          <a:p>
            <a:pPr lvl="1"/>
            <a:r>
              <a:rPr lang="cs-CZ" dirty="0"/>
              <a:t>Komponenty pro repasování portálové frézky formátu 300x200 mm</a:t>
            </a:r>
          </a:p>
          <a:p>
            <a:r>
              <a:rPr lang="cs-CZ" dirty="0"/>
              <a:t>Laboratorní úlohy</a:t>
            </a:r>
          </a:p>
          <a:p>
            <a:pPr lvl="1" fontAlgn="base"/>
            <a:r>
              <a:rPr lang="cs-CZ" dirty="0"/>
              <a:t>Příprava schématu obvodu</a:t>
            </a:r>
          </a:p>
          <a:p>
            <a:pPr lvl="1" fontAlgn="base"/>
            <a:r>
              <a:rPr lang="cs-CZ" dirty="0"/>
              <a:t>Příprava desky plošného spoje ze schématu</a:t>
            </a:r>
          </a:p>
          <a:p>
            <a:pPr lvl="1" fontAlgn="base"/>
            <a:r>
              <a:rPr lang="cs-CZ" dirty="0"/>
              <a:t>Modelování přístrojové krabičky k navržené elektronice</a:t>
            </a:r>
          </a:p>
          <a:p>
            <a:pPr lvl="1" fontAlgn="base"/>
            <a:r>
              <a:rPr lang="cs-CZ" dirty="0"/>
              <a:t>Tvorba výkresu a technické dokumentace</a:t>
            </a:r>
          </a:p>
          <a:p>
            <a:pPr lvl="1" fontAlgn="base"/>
            <a:r>
              <a:rPr lang="cs-CZ" dirty="0"/>
              <a:t>CAD a CAM pro třískové CNC obrábění materiálů, opracování materiálů pomocí CNC frézy</a:t>
            </a:r>
          </a:p>
          <a:p>
            <a:pPr lvl="1" fontAlgn="base"/>
            <a:r>
              <a:rPr lang="cs-CZ" dirty="0"/>
              <a:t>Export dat pro výrobu plošného spoje a izolační frézování</a:t>
            </a:r>
          </a:p>
          <a:p>
            <a:pPr fontAlgn="base"/>
            <a:r>
              <a:rPr lang="cs-CZ" dirty="0"/>
              <a:t>Knihovny součástek a nástrojů</a:t>
            </a:r>
            <a:endParaRPr lang="cs-CZ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51470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4E0538-E2A1-471D-B58A-6EA34C93F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Realizace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AB1C0AB-FDB0-4C45-9EF0-2D9943483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dirty="0">
                <a:solidFill>
                  <a:schemeClr val="accent1"/>
                </a:solidFill>
              </a:rPr>
              <a:t>Část 2 - Počítačem podporovaný návrh, vývoj a výroba elektronických zařízení </a:t>
            </a:r>
          </a:p>
          <a:p>
            <a:r>
              <a:rPr lang="cs-CZ" dirty="0"/>
              <a:t> Vybavení zakoupené z projektu:</a:t>
            </a:r>
          </a:p>
          <a:p>
            <a:pPr lvl="1"/>
            <a:r>
              <a:rPr lang="cs-CZ" dirty="0"/>
              <a:t>3D skener s otočnou deskou a </a:t>
            </a:r>
            <a:r>
              <a:rPr lang="cs-CZ" dirty="0" err="1"/>
              <a:t>biomateriálová</a:t>
            </a:r>
            <a:r>
              <a:rPr lang="cs-CZ" dirty="0"/>
              <a:t> 3D tiskárna</a:t>
            </a:r>
          </a:p>
          <a:p>
            <a:r>
              <a:rPr lang="cs-CZ" dirty="0"/>
              <a:t>Laboratorní úlohy:</a:t>
            </a:r>
          </a:p>
          <a:p>
            <a:pPr lvl="1"/>
            <a:r>
              <a:rPr lang="cs-CZ" dirty="0"/>
              <a:t>Tvorba 3D modelu reálného předmětu za využití 3D skeneru</a:t>
            </a:r>
          </a:p>
          <a:p>
            <a:pPr lvl="1"/>
            <a:r>
              <a:rPr lang="cs-CZ" dirty="0"/>
              <a:t>Praktická realizace 3D modelu metodou FDM, srovnání průmyslového stroje </a:t>
            </a:r>
            <a:r>
              <a:rPr lang="cs-CZ" dirty="0" err="1"/>
              <a:t>Procusini</a:t>
            </a:r>
            <a:r>
              <a:rPr lang="cs-CZ" dirty="0"/>
              <a:t> a běžných </a:t>
            </a:r>
            <a:r>
              <a:rPr lang="cs-CZ" dirty="0" err="1"/>
              <a:t>opensource</a:t>
            </a:r>
            <a:r>
              <a:rPr lang="cs-CZ" dirty="0"/>
              <a:t> řešení</a:t>
            </a:r>
          </a:p>
          <a:p>
            <a:r>
              <a:rPr lang="cs-CZ" dirty="0"/>
              <a:t>Demonstrační úloha pro zájemce ze SŠ: </a:t>
            </a:r>
          </a:p>
          <a:p>
            <a:pPr lvl="1"/>
            <a:r>
              <a:rPr lang="cs-CZ" dirty="0"/>
              <a:t>Návod pro </a:t>
            </a:r>
            <a:r>
              <a:rPr lang="cs-CZ" dirty="0" err="1"/>
              <a:t>biomateriálovou</a:t>
            </a:r>
            <a:r>
              <a:rPr lang="cs-CZ" dirty="0"/>
              <a:t> 3D tiskárnu potravin </a:t>
            </a:r>
            <a:r>
              <a:rPr lang="cs-CZ" dirty="0" err="1"/>
              <a:t>Procusini</a:t>
            </a:r>
            <a:r>
              <a:rPr lang="cs-CZ" dirty="0"/>
              <a:t> 5.0</a:t>
            </a:r>
          </a:p>
          <a:p>
            <a:pPr marL="0" indent="0">
              <a:buNone/>
            </a:pPr>
            <a:endParaRPr lang="cs-CZ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81553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824D67-AFF7-44E3-AE01-D434779E7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Realizace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0D72FA9-3E22-4D9A-BD72-8580BC722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dirty="0">
                <a:solidFill>
                  <a:schemeClr val="accent1"/>
                </a:solidFill>
              </a:rPr>
              <a:t>Část 3 - Design a ergonomie výrobků ve zdravotnictví:</a:t>
            </a:r>
          </a:p>
          <a:p>
            <a:r>
              <a:rPr lang="cs-CZ" dirty="0"/>
              <a:t>Vybavení zakoupené z projektu:</a:t>
            </a:r>
          </a:p>
          <a:p>
            <a:pPr lvl="1"/>
            <a:r>
              <a:rPr lang="cs-CZ" dirty="0"/>
              <a:t>FDM 3D tiskárna, </a:t>
            </a:r>
            <a:r>
              <a:rPr lang="en-US" dirty="0"/>
              <a:t>Original </a:t>
            </a:r>
            <a:r>
              <a:rPr lang="en-US" dirty="0" err="1"/>
              <a:t>Prusa</a:t>
            </a:r>
            <a:r>
              <a:rPr lang="en-US" dirty="0"/>
              <a:t> SL1S SPEED 3D </a:t>
            </a:r>
            <a:r>
              <a:rPr lang="en-US" dirty="0" err="1"/>
              <a:t>tiskárna</a:t>
            </a:r>
            <a:r>
              <a:rPr lang="en-US" dirty="0"/>
              <a:t> + CW1S</a:t>
            </a:r>
            <a:r>
              <a:rPr lang="cs-CZ" dirty="0"/>
              <a:t>, , frézka, soustruh, vakuové čerpadlo a vakuová komora, soustružnická dláta</a:t>
            </a:r>
          </a:p>
          <a:p>
            <a:pPr lvl="1"/>
            <a:r>
              <a:rPr lang="cs-CZ" dirty="0"/>
              <a:t>Laboratorní materiál:  materiál pro 3D tisk (filament, </a:t>
            </a:r>
            <a:r>
              <a:rPr lang="cs-CZ" dirty="0" err="1"/>
              <a:t>resin</a:t>
            </a:r>
            <a:r>
              <a:rPr lang="cs-CZ" dirty="0"/>
              <a:t>, </a:t>
            </a:r>
            <a:r>
              <a:rPr lang="cs-CZ" dirty="0" err="1"/>
              <a:t>isopropyl</a:t>
            </a:r>
            <a:r>
              <a:rPr lang="cs-CZ" dirty="0"/>
              <a:t>) a silikon</a:t>
            </a: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50383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824D67-AFF7-44E3-AE01-D434779E7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Realizace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0D72FA9-3E22-4D9A-BD72-8580BC722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cs-CZ" dirty="0">
                <a:solidFill>
                  <a:schemeClr val="accent1"/>
                </a:solidFill>
              </a:rPr>
              <a:t>Část 3 - Design a ergonomie výrobků ve zdravotnictví:</a:t>
            </a:r>
          </a:p>
          <a:p>
            <a:r>
              <a:rPr lang="cs-CZ" dirty="0"/>
              <a:t>Laboratorní úlohy:</a:t>
            </a:r>
          </a:p>
          <a:p>
            <a:pPr lvl="1"/>
            <a:r>
              <a:rPr lang="cs-CZ" dirty="0"/>
              <a:t>Úvod do technického kreslení</a:t>
            </a:r>
          </a:p>
          <a:p>
            <a:pPr lvl="1"/>
            <a:r>
              <a:rPr lang="cs-CZ" dirty="0"/>
              <a:t>Čep</a:t>
            </a:r>
          </a:p>
          <a:p>
            <a:pPr lvl="1"/>
            <a:r>
              <a:rPr lang="cs-CZ" dirty="0"/>
              <a:t>Šrouby</a:t>
            </a:r>
          </a:p>
          <a:p>
            <a:pPr lvl="1"/>
            <a:r>
              <a:rPr lang="cs-CZ" dirty="0"/>
              <a:t>Injekční stříkačka</a:t>
            </a:r>
          </a:p>
          <a:p>
            <a:pPr lvl="1"/>
            <a:r>
              <a:rPr lang="cs-CZ" dirty="0"/>
              <a:t>Newtonova kolébka</a:t>
            </a:r>
          </a:p>
          <a:p>
            <a:pPr lvl="1"/>
            <a:r>
              <a:rPr lang="cs-CZ" dirty="0"/>
              <a:t>Soustružení, vrtání, frézování</a:t>
            </a:r>
          </a:p>
          <a:p>
            <a:pPr lvl="1"/>
            <a:r>
              <a:rPr lang="cs-CZ" dirty="0"/>
              <a:t>Pohybové studie a simulace namáhání</a:t>
            </a:r>
          </a:p>
          <a:p>
            <a:pPr lvl="1"/>
            <a:r>
              <a:rPr lang="cs-CZ" dirty="0"/>
              <a:t>3D tisk</a:t>
            </a:r>
          </a:p>
          <a:p>
            <a:pPr lvl="1"/>
            <a:r>
              <a:rPr lang="cs-CZ" dirty="0"/>
              <a:t>Pružina a vačka</a:t>
            </a:r>
          </a:p>
          <a:p>
            <a:pPr lvl="1"/>
            <a:r>
              <a:rPr lang="cs-CZ" dirty="0"/>
              <a:t>Skládání povrchů do 3D modelu</a:t>
            </a:r>
          </a:p>
          <a:p>
            <a:pPr lvl="1"/>
            <a:r>
              <a:rPr lang="cs-CZ" dirty="0"/>
              <a:t>Odlévání</a:t>
            </a:r>
          </a:p>
          <a:p>
            <a:pPr lvl="1"/>
            <a:r>
              <a:rPr lang="cs-CZ" dirty="0"/>
              <a:t>Prototyp komplexního modelu</a:t>
            </a:r>
          </a:p>
          <a:p>
            <a:pPr lvl="1"/>
            <a:r>
              <a:rPr lang="cs-CZ" dirty="0"/>
              <a:t>Komplexní projekt, sestava</a:t>
            </a:r>
          </a:p>
          <a:p>
            <a:pPr lvl="1"/>
            <a:r>
              <a:rPr lang="cs-CZ" dirty="0"/>
              <a:t>Studentské projekty</a:t>
            </a: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9782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6D7EF3-4552-47D6-8C1D-51E80243E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Rozpočet</a:t>
            </a:r>
          </a:p>
        </p:txBody>
      </p:sp>
      <p:graphicFrame>
        <p:nvGraphicFramePr>
          <p:cNvPr id="5" name="Zástupný symbol pro obsah 4">
            <a:extLst>
              <a:ext uri="{FF2B5EF4-FFF2-40B4-BE49-F238E27FC236}">
                <a16:creationId xmlns:a16="http://schemas.microsoft.com/office/drawing/2014/main" id="{C8CC5079-4F86-47B0-88BB-8235F00D9C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4024248"/>
              </p:ext>
            </p:extLst>
          </p:nvPr>
        </p:nvGraphicFramePr>
        <p:xfrm>
          <a:off x="838200" y="1825625"/>
          <a:ext cx="10515600" cy="14833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5375031">
                  <a:extLst>
                    <a:ext uri="{9D8B030D-6E8A-4147-A177-3AD203B41FA5}">
                      <a16:colId xmlns:a16="http://schemas.microsoft.com/office/drawing/2014/main" val="416902210"/>
                    </a:ext>
                  </a:extLst>
                </a:gridCol>
                <a:gridCol w="2696307">
                  <a:extLst>
                    <a:ext uri="{9D8B030D-6E8A-4147-A177-3AD203B41FA5}">
                      <a16:colId xmlns:a16="http://schemas.microsoft.com/office/drawing/2014/main" val="2822304936"/>
                    </a:ext>
                  </a:extLst>
                </a:gridCol>
                <a:gridCol w="2444262">
                  <a:extLst>
                    <a:ext uri="{9D8B030D-6E8A-4147-A177-3AD203B41FA5}">
                      <a16:colId xmlns:a16="http://schemas.microsoft.com/office/drawing/2014/main" val="14705037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Ostatní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VS (tis. Kč)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Spoluúčast (tis. Kč)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2543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effectLst/>
                        </a:rPr>
                        <a:t>2.4 Materiální náklady (včetně drobného majetku)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982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u="none" strike="noStrike" dirty="0">
                          <a:effectLst/>
                        </a:rPr>
                        <a:t>2.5 Služby a náklady nevýrobní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1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4729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u="none" strike="noStrike" dirty="0">
                          <a:effectLst/>
                        </a:rPr>
                        <a:t>2.7 Stipendia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5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007867"/>
                  </a:ext>
                </a:extLst>
              </a:tr>
            </a:tbl>
          </a:graphicData>
        </a:graphic>
      </p:graphicFrame>
      <p:sp>
        <p:nvSpPr>
          <p:cNvPr id="4" name="Obdélník 3">
            <a:extLst>
              <a:ext uri="{FF2B5EF4-FFF2-40B4-BE49-F238E27FC236}">
                <a16:creationId xmlns:a16="http://schemas.microsoft.com/office/drawing/2014/main" id="{465E277D-63E5-434C-9B8B-C08EB143DC2E}"/>
              </a:ext>
            </a:extLst>
          </p:cNvPr>
          <p:cNvSpPr/>
          <p:nvPr/>
        </p:nvSpPr>
        <p:spPr>
          <a:xfrm>
            <a:off x="838199" y="3937570"/>
            <a:ext cx="105155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i="1" dirty="0"/>
              <a:t>* Nad rámec spoluúčast kateder: Katedra biomedicínské techniky (17110) – 50 tis. Kč; Katedra informačních a komunikačních technologií v lékařství – 27 tis. Kč</a:t>
            </a:r>
          </a:p>
        </p:txBody>
      </p:sp>
    </p:spTree>
    <p:extLst>
      <p:ext uri="{BB962C8B-B14F-4D97-AF65-F5344CB8AC3E}">
        <p14:creationId xmlns:p14="http://schemas.microsoft.com/office/powerpoint/2010/main" val="3501384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6D7EF3-4552-47D6-8C1D-51E80243E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Výstupy</a:t>
            </a:r>
          </a:p>
        </p:txBody>
      </p:sp>
      <p:graphicFrame>
        <p:nvGraphicFramePr>
          <p:cNvPr id="5" name="Zástupný symbol pro obsah 4">
            <a:extLst>
              <a:ext uri="{FF2B5EF4-FFF2-40B4-BE49-F238E27FC236}">
                <a16:creationId xmlns:a16="http://schemas.microsoft.com/office/drawing/2014/main" id="{C8CC5079-4F86-47B0-88BB-8235F00D9C0B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253301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6008786">
                  <a:extLst>
                    <a:ext uri="{9D8B030D-6E8A-4147-A177-3AD203B41FA5}">
                      <a16:colId xmlns:a16="http://schemas.microsoft.com/office/drawing/2014/main" val="416902210"/>
                    </a:ext>
                  </a:extLst>
                </a:gridCol>
                <a:gridCol w="4506814">
                  <a:extLst>
                    <a:ext uri="{9D8B030D-6E8A-4147-A177-3AD203B41FA5}">
                      <a16:colId xmlns:a16="http://schemas.microsoft.com/office/drawing/2014/main" val="14705037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Indikátor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Cílová hodnota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2543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effectLst/>
                        </a:rPr>
                        <a:t>1. podklady pro přednášky/semináře/cvičení v CZ/EN (včetně elektronických)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38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982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u="none" strike="noStrike" dirty="0">
                          <a:effectLst/>
                        </a:rPr>
                        <a:t>6. počet nově vytvořených/ inovativních úloh, metodik, pracovišť  CZ/ EN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9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4729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u="none" strike="noStrike" dirty="0">
                          <a:effectLst/>
                        </a:rPr>
                        <a:t>7. nové/ inovativní demo aplikace/materiály pro účely propagace předmětů/oborů/specializací pro středoškoláky/ propagační brožury CZ/ EN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effectLst/>
                        </a:rPr>
                        <a:t>1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0078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927563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1300</Words>
  <Application>Microsoft Office PowerPoint</Application>
  <PresentationFormat>Širokoúhlá obrazovka</PresentationFormat>
  <Paragraphs>196</Paragraphs>
  <Slides>36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Motiv Office</vt:lpstr>
      <vt:lpstr>Podpora praktické výuky a samostatných prací studentů v oblasti designu, ergonomie a výroby prototypů zdravotnických prostředků</vt:lpstr>
      <vt:lpstr>Cíle</vt:lpstr>
      <vt:lpstr>Realizace</vt:lpstr>
      <vt:lpstr>Realizace</vt:lpstr>
      <vt:lpstr>Realizace</vt:lpstr>
      <vt:lpstr>Realizace</vt:lpstr>
      <vt:lpstr>Realizace</vt:lpstr>
      <vt:lpstr>Rozpočet</vt:lpstr>
      <vt:lpstr>Výstupy</vt:lpstr>
      <vt:lpstr>Výstupy</vt:lpstr>
      <vt:lpstr>Výstupy</vt:lpstr>
      <vt:lpstr>Výstupy</vt:lpstr>
      <vt:lpstr>Výstupy</vt:lpstr>
      <vt:lpstr>Výstupy</vt:lpstr>
      <vt:lpstr>Výstupy</vt:lpstr>
      <vt:lpstr>Výstupy</vt:lpstr>
      <vt:lpstr>Výstupy</vt:lpstr>
      <vt:lpstr>Výstupy</vt:lpstr>
      <vt:lpstr>Výstupy</vt:lpstr>
      <vt:lpstr>Výstupy</vt:lpstr>
      <vt:lpstr>Výstupy</vt:lpstr>
      <vt:lpstr>Výstupy</vt:lpstr>
      <vt:lpstr>Výstupy</vt:lpstr>
      <vt:lpstr>Výstupy</vt:lpstr>
      <vt:lpstr>Výstupy</vt:lpstr>
      <vt:lpstr>Výstupy</vt:lpstr>
      <vt:lpstr>Výstupy</vt:lpstr>
      <vt:lpstr>Výstupy</vt:lpstr>
      <vt:lpstr>Výstupy</vt:lpstr>
      <vt:lpstr>Výstupy</vt:lpstr>
      <vt:lpstr>Výstupy</vt:lpstr>
      <vt:lpstr>Výstupy</vt:lpstr>
      <vt:lpstr>Výstupy</vt:lpstr>
      <vt:lpstr>Výstupy</vt:lpstr>
      <vt:lpstr>Výstupy souhrn</vt:lpstr>
      <vt:lpstr>Shrnutí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Podpora praktické výuky a samostatných prací studentů v oblasti designu, ergonomie a výroby prototypů zdravotnických prostředků</dc:title>
  <dc:creator>Piorecka, Vaclava</dc:creator>
  <cp:lastModifiedBy>Piorecka, Vaclava</cp:lastModifiedBy>
  <cp:revision>30</cp:revision>
  <dcterms:created xsi:type="dcterms:W3CDTF">2023-01-06T08:10:21Z</dcterms:created>
  <dcterms:modified xsi:type="dcterms:W3CDTF">2023-01-11T10:52:45Z</dcterms:modified>
</cp:coreProperties>
</file>