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0"/>
  </p:notesMasterIdLst>
  <p:sldIdLst>
    <p:sldId id="256" r:id="rId5"/>
    <p:sldId id="275" r:id="rId6"/>
    <p:sldId id="257" r:id="rId7"/>
    <p:sldId id="276" r:id="rId8"/>
    <p:sldId id="268" r:id="rId9"/>
    <p:sldId id="272" r:id="rId10"/>
    <p:sldId id="266" r:id="rId11"/>
    <p:sldId id="265" r:id="rId12"/>
    <p:sldId id="264" r:id="rId13"/>
    <p:sldId id="267" r:id="rId14"/>
    <p:sldId id="263" r:id="rId15"/>
    <p:sldId id="278" r:id="rId16"/>
    <p:sldId id="273" r:id="rId17"/>
    <p:sldId id="274" r:id="rId18"/>
    <p:sldId id="271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2D40650-892A-4AD3-B1F5-64E0AEDD4C02}">
          <p14:sldIdLst>
            <p14:sldId id="256"/>
            <p14:sldId id="275"/>
            <p14:sldId id="257"/>
            <p14:sldId id="276"/>
            <p14:sldId id="268"/>
            <p14:sldId id="272"/>
          </p14:sldIdLst>
        </p14:section>
        <p14:section name="Oddíl bez názvu" id="{F0F3BB30-32EB-43AB-ADBA-426913903C9E}">
          <p14:sldIdLst>
            <p14:sldId id="266"/>
            <p14:sldId id="265"/>
            <p14:sldId id="264"/>
            <p14:sldId id="267"/>
            <p14:sldId id="263"/>
            <p14:sldId id="278"/>
            <p14:sldId id="273"/>
            <p14:sldId id="274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EFFF"/>
    <a:srgbClr val="FF9900"/>
    <a:srgbClr val="EA4B04"/>
    <a:srgbClr val="9900CC"/>
    <a:srgbClr val="D99B01"/>
    <a:srgbClr val="FF66CC"/>
    <a:srgbClr val="FF67AC"/>
    <a:srgbClr val="CC0099"/>
    <a:srgbClr val="FFDC47"/>
    <a:srgbClr val="5EE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092E9F-1245-487B-B6AC-8FD069D579BF}" v="6" dt="2023-01-11T20:00:37.6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02" y="-3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Dubai" panose="020B0503030403030204" pitchFamily="34" charset="-78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Dubai" panose="020B0503030403030204" pitchFamily="34" charset="-78"/>
              </a:defRPr>
            </a:lvl1pPr>
          </a:lstStyle>
          <a:p>
            <a:fld id="{5D7741EB-0162-4DE2-9F66-660D57237E8D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Dubai" panose="020B0503030403030204" pitchFamily="34" charset="-78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Dubai" panose="020B0503030403030204" pitchFamily="34" charset="-78"/>
              </a:defRPr>
            </a:lvl1pPr>
          </a:lstStyle>
          <a:p>
            <a:fld id="{79AAD320-9840-4440-B52B-029D53F374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42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Dubai" panose="020B0503030403030204" pitchFamily="34" charset="-78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Dubai" panose="020B0503030403030204" pitchFamily="34" charset="-78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Dubai" panose="020B0503030403030204" pitchFamily="34" charset="-78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Dubai" panose="020B0503030403030204" pitchFamily="34" charset="-78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Dubai" panose="020B0503030403030204" pitchFamily="34" charset="-7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AD320-9840-4440-B52B-029D53F374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2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0" y="2"/>
            <a:ext cx="10076688" cy="566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1350001"/>
            <a:ext cx="7736694" cy="1084997"/>
          </a:xfrm>
        </p:spPr>
        <p:txBody>
          <a:bodyPr anchor="t"/>
          <a:lstStyle>
            <a:lvl1pPr algn="l">
              <a:defRPr lang="cs-CZ" sz="3600" b="1" i="0" u="none" strike="noStrike" kern="4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36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3600" b="1" i="0" u="none" strike="noStrike" baseline="0" dirty="0">
                <a:latin typeface="Technika-Bold" panose="00000600000000000000" pitchFamily="50" charset="-18"/>
              </a:rPr>
            </a:br>
            <a:r>
              <a:rPr lang="cs-CZ" sz="36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1" y="2581299"/>
            <a:ext cx="7736693" cy="1328791"/>
          </a:xfrm>
        </p:spPr>
        <p:txBody>
          <a:bodyPr/>
          <a:lstStyle>
            <a:lvl1pPr marL="0" indent="0" algn="l">
              <a:buNone/>
              <a:defRPr lang="cs-CZ" sz="1800" b="1" i="0" u="none" strike="noStrike" kern="2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cs-CZ" dirty="0"/>
              <a:t>NÁZEV FAKULTY A PRACOVIŠTĚ</a:t>
            </a:r>
            <a:br>
              <a:rPr lang="en-US" dirty="0"/>
            </a:br>
            <a:r>
              <a:rPr lang="cs-CZ" dirty="0"/>
              <a:t>AUTOR/TITUL JMÉNO PŘÍJMENÍ</a:t>
            </a:r>
            <a:br>
              <a:rPr lang="en-US" dirty="0"/>
            </a:br>
            <a:r>
              <a:rPr lang="cs-CZ" dirty="0"/>
              <a:t>DATUM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3" y="205740"/>
            <a:ext cx="1773814" cy="64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8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0076688" cy="5666994"/>
          </a:xfrm>
          <a:prstGeom prst="rect">
            <a:avLst/>
          </a:prstGeom>
        </p:spPr>
      </p:pic>
      <p:pic>
        <p:nvPicPr>
          <p:cNvPr id="7" name="Picture 2" descr="https://www.email.cz/download/i/J_cdaADwWifiayZrAXd9jpkdWor_gYe_4QlhA3zsTzSB0jpv76wY4UUYT-LRJNvubDBn-to/logo_cvu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2" y="205740"/>
            <a:ext cx="1770611" cy="64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1350001"/>
            <a:ext cx="7736694" cy="1084997"/>
          </a:xfrm>
        </p:spPr>
        <p:txBody>
          <a:bodyPr anchor="t"/>
          <a:lstStyle>
            <a:lvl1pPr algn="l">
              <a:defRPr lang="cs-CZ" sz="3600" b="1" i="0" u="none" strike="noStrike" kern="4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36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3600" b="1" i="0" u="none" strike="noStrike" baseline="0" dirty="0">
                <a:latin typeface="Technika-Bold" panose="00000600000000000000" pitchFamily="50" charset="-18"/>
              </a:rPr>
            </a:br>
            <a:r>
              <a:rPr lang="cs-CZ" sz="36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1" y="2581299"/>
            <a:ext cx="7736693" cy="1328791"/>
          </a:xfrm>
        </p:spPr>
        <p:txBody>
          <a:bodyPr/>
          <a:lstStyle>
            <a:lvl1pPr marL="0" indent="0" algn="l">
              <a:buNone/>
              <a:defRPr lang="cs-CZ" sz="18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cs-CZ" dirty="0"/>
              <a:t>NÁZEV FAKULTY A PRACOVIŠTĚ</a:t>
            </a:r>
            <a:br>
              <a:rPr lang="en-US" dirty="0"/>
            </a:br>
            <a:r>
              <a:rPr lang="cs-CZ" dirty="0"/>
              <a:t>AUTOR/TITUL JMÉNO PŘÍJMENÍ</a:t>
            </a:r>
            <a:br>
              <a:rPr lang="en-US" dirty="0"/>
            </a:br>
            <a:r>
              <a:rPr lang="cs-CZ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45333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0000" y="1350000"/>
            <a:ext cx="7794000" cy="815951"/>
          </a:xfrm>
        </p:spPr>
        <p:txBody>
          <a:bodyPr anchor="t"/>
          <a:lstStyle>
            <a:lvl1pPr>
              <a:defRPr sz="2100" kern="2800" baseline="0">
                <a:latin typeface="Technika-Bold" panose="00000600000000000000" pitchFamily="50" charset="-18"/>
              </a:defRPr>
            </a:lvl1pPr>
          </a:lstStyle>
          <a:p>
            <a:r>
              <a:rPr lang="cs-CZ" dirty="0"/>
              <a:t>PODTITUL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9999" y="2294825"/>
            <a:ext cx="7794000" cy="2646000"/>
          </a:xfrm>
        </p:spPr>
        <p:txBody>
          <a:bodyPr>
            <a:normAutofit/>
          </a:bodyPr>
          <a:lstStyle>
            <a:lvl1pPr marL="0" indent="0">
              <a:buNone/>
              <a:defRPr sz="15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6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77198" y="1350001"/>
            <a:ext cx="7696800" cy="3591000"/>
          </a:xfrm>
        </p:spPr>
        <p:txBody>
          <a:bodyPr>
            <a:normAutofit/>
          </a:bodyPr>
          <a:lstStyle>
            <a:lvl1pPr marL="0" indent="0">
              <a:buNone/>
              <a:defRPr sz="15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0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067642" y="276225"/>
            <a:ext cx="6888707" cy="92136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202500"/>
            <a:ext cx="8604000" cy="4738500"/>
          </a:xfrm>
        </p:spPr>
        <p:txBody>
          <a:bodyPr>
            <a:normAutofit/>
          </a:bodyPr>
          <a:lstStyle>
            <a:lvl1pPr marL="0" indent="0" algn="ctr">
              <a:buNone/>
              <a:defRPr sz="15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73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0000" y="1080001"/>
            <a:ext cx="779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000" y="2160000"/>
            <a:ext cx="7794000" cy="27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26" name="Picture 2" descr="https://www.email.cz/download/i/J_cdaADwWifiayZrAXd9jpkdWor_gYe_4QlhA3zsTzSB0jpv76wY4UUYT-LRJNvubDBn-to/logo_cvu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2" y="205740"/>
            <a:ext cx="1770611" cy="64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E8D4CEA8-48C1-A150-CB0C-AB77E2B6278E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Dubai" panose="020B0503030403030204" pitchFamily="34" charset="-78"/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Dubai" panose="020B0503030403030204" pitchFamily="34" charset="-78"/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599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echnika-Bold" panose="00000600000000000000" pitchFamily="50" charset="-18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13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1350110"/>
            <a:ext cx="8856890" cy="1084997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- manuály k ošetřovatelským postupům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80" y="3029865"/>
            <a:ext cx="7736693" cy="1328791"/>
          </a:xfrm>
        </p:spPr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Mgr. Eva Němec Veverková 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FBMI 2022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5F30E7-F4D2-51D3-9C80-2B0B9EA6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0" y="1154449"/>
            <a:ext cx="8847740" cy="815951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D5A7AE-8456-04AA-3EB2-C48FF2579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82" y="1850101"/>
            <a:ext cx="8020035" cy="26460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Videa se na kanál vkládají postupně, nejsou ještě uveřejněna všechna.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YouTube pracuje na základě algoritmu tak, že při pravidelném vkládání tento obsah předřazuje a sám aktivně nabízí, i když obsah nikdo nesdílí.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9EF2E1E-3DF7-193A-06AB-7388E9982725}"/>
              </a:ext>
            </a:extLst>
          </p:cNvPr>
          <p:cNvSpPr txBox="1">
            <a:spLocks/>
          </p:cNvSpPr>
          <p:nvPr/>
        </p:nvSpPr>
        <p:spPr>
          <a:xfrm>
            <a:off x="-9150" y="925391"/>
            <a:ext cx="8856890" cy="4581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2800" baseline="0">
                <a:solidFill>
                  <a:schemeClr val="tx1"/>
                </a:solidFill>
                <a:latin typeface="Technika-Bold" panose="00000600000000000000" pitchFamily="50" charset="-18"/>
                <a:ea typeface="+mj-ea"/>
                <a:cs typeface="+mj-cs"/>
              </a:defRPr>
            </a:lvl1pPr>
          </a:lstStyle>
          <a:p>
            <a:pPr algn="ctr"/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YouTube kanál Ošetřovatelské postupy  </a:t>
            </a:r>
          </a:p>
        </p:txBody>
      </p:sp>
    </p:spTree>
    <p:extLst>
      <p:ext uri="{BB962C8B-B14F-4D97-AF65-F5344CB8AC3E}">
        <p14:creationId xmlns:p14="http://schemas.microsoft.com/office/powerpoint/2010/main" val="4276012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78F8C4-42B5-9D50-02DF-7D217EFDF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129" y="485522"/>
            <a:ext cx="5344675" cy="458115"/>
          </a:xfrm>
        </p:spPr>
        <p:txBody>
          <a:bodyPr>
            <a:no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Vytvořený YouTube kanál Ošetřovatelské postupy 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377237E-C07F-03E8-5EA4-74B674B8D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5195" y="1205601"/>
            <a:ext cx="6137559" cy="3452377"/>
          </a:xfrm>
        </p:spPr>
      </p:pic>
    </p:spTree>
    <p:extLst>
      <p:ext uri="{BB962C8B-B14F-4D97-AF65-F5344CB8AC3E}">
        <p14:creationId xmlns:p14="http://schemas.microsoft.com/office/powerpoint/2010/main" val="4155484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D6E1D8-6883-8810-2FAF-F672DA403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808225"/>
            <a:ext cx="7794000" cy="26460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Nestihli jsme všechna videa včas připravit tak, aby v termínu hodnocení projektu byla na YouTube uveřejněna.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Dílů je 20, každý týden je vloženo jedno video.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průběhu natáčení onemocněl dabér Jakub Hlavnička těžkou pneumonií, která byla  ukončena hospitalizací.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Práce na projektu se  téměř na dva měsíce zastavila a tím se celý projekt výrazně zpozdil.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9E4654B-97AC-5EA9-DB30-FFA896249508}"/>
              </a:ext>
            </a:extLst>
          </p:cNvPr>
          <p:cNvSpPr txBox="1"/>
          <p:nvPr/>
        </p:nvSpPr>
        <p:spPr>
          <a:xfrm>
            <a:off x="2281425" y="891995"/>
            <a:ext cx="4581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se nepovedlo? 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3346914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612D6C-4A42-5EF7-7615-512CDAFAF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425" y="433880"/>
            <a:ext cx="1374345" cy="458115"/>
          </a:xfrm>
        </p:spPr>
        <p:txBody>
          <a:bodyPr>
            <a:normAutofit/>
          </a:bodyPr>
          <a:lstStyle/>
          <a:p>
            <a:r>
              <a:rPr lang="cs-CZ" sz="2000" dirty="0"/>
              <a:t>Indikátory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D429D378-4ADC-40EE-E77F-C39794F318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678990"/>
              </p:ext>
            </p:extLst>
          </p:nvPr>
        </p:nvGraphicFramePr>
        <p:xfrm>
          <a:off x="1212490" y="1044700"/>
          <a:ext cx="7390656" cy="3976685"/>
        </p:xfrm>
        <a:graphic>
          <a:graphicData uri="http://schemas.openxmlformats.org/drawingml/2006/table">
            <a:tbl>
              <a:tblPr/>
              <a:tblGrid>
                <a:gridCol w="4596579">
                  <a:extLst>
                    <a:ext uri="{9D8B030D-6E8A-4147-A177-3AD203B41FA5}">
                      <a16:colId xmlns:a16="http://schemas.microsoft.com/office/drawing/2014/main" val="765231388"/>
                    </a:ext>
                  </a:extLst>
                </a:gridCol>
                <a:gridCol w="927345">
                  <a:extLst>
                    <a:ext uri="{9D8B030D-6E8A-4147-A177-3AD203B41FA5}">
                      <a16:colId xmlns:a16="http://schemas.microsoft.com/office/drawing/2014/main" val="1573402494"/>
                    </a:ext>
                  </a:extLst>
                </a:gridCol>
                <a:gridCol w="933366">
                  <a:extLst>
                    <a:ext uri="{9D8B030D-6E8A-4147-A177-3AD203B41FA5}">
                      <a16:colId xmlns:a16="http://schemas.microsoft.com/office/drawing/2014/main" val="353634411"/>
                    </a:ext>
                  </a:extLst>
                </a:gridCol>
                <a:gridCol w="933366">
                  <a:extLst>
                    <a:ext uri="{9D8B030D-6E8A-4147-A177-3AD203B41FA5}">
                      <a16:colId xmlns:a16="http://schemas.microsoft.com/office/drawing/2014/main" val="375716613"/>
                    </a:ext>
                  </a:extLst>
                </a:gridCol>
              </a:tblGrid>
              <a:tr h="182596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INDIKÁTORY </a:t>
                      </a:r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(měřitelné výstupy projektu kvantitativní nebo kvalitativní povahy)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330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330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415149"/>
                  </a:ext>
                </a:extLst>
              </a:tr>
              <a:tr h="3213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Vyberte mx. 3 indikátory z následující nabídky (vybrané zvýrazněte, event. odstraňte nevybrané a doplňte cílové hodnoty)</a:t>
                      </a: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Výchozí hodnota</a:t>
                      </a:r>
                    </a:p>
                  </a:txBody>
                  <a:tcPr marL="5510" marR="5510" marT="5510" marB="330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Cílová hodnota</a:t>
                      </a:r>
                    </a:p>
                  </a:txBody>
                  <a:tcPr marL="5510" marR="5510" marT="5510" marB="330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Výsledek </a:t>
                      </a:r>
                    </a:p>
                  </a:txBody>
                  <a:tcPr marL="5510" marR="5510" marT="5510" marB="330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017810"/>
                  </a:ext>
                </a:extLst>
              </a:tr>
              <a:tr h="182596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podklady pro přednášky/semináře/cvičení v CZ/EN (včetně elektronických)</a:t>
                      </a:r>
                    </a:p>
                  </a:txBody>
                  <a:tcPr marL="5510" marR="5510" marT="5510" marB="330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600245"/>
                  </a:ext>
                </a:extLst>
              </a:tr>
              <a:tr h="182596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elektronická učebnice/skripta/studijní materiály/dokumentace na podporu výuky v CZ/ EN</a:t>
                      </a: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917667"/>
                  </a:ext>
                </a:extLst>
              </a:tr>
              <a:tr h="321309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SW programy/nástroje pro podporu výuky a pro ověřování znalostí a zkoušení dovedností/ tvorba databáze příkladů CZ/ EN</a:t>
                      </a: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996577"/>
                  </a:ext>
                </a:extLst>
              </a:tr>
              <a:tr h="182596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vznik nového/ webového prostředí pro podporu vzdělávání/ výuky</a:t>
                      </a: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390301"/>
                  </a:ext>
                </a:extLst>
              </a:tr>
              <a:tr h="321309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vzdělávací/ inovativní opory pro zefektivnění a inovaci různých forem výuky (audio/video nahrávky, VR/AR apod.) nad rámec pracovní náplně, v CZ/ EN</a:t>
                      </a: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783820"/>
                  </a:ext>
                </a:extLst>
              </a:tr>
              <a:tr h="182596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počet nově vytvořených/ inovativních úloh, metodik, pracovišť  CZ/ EN</a:t>
                      </a: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173029"/>
                  </a:ext>
                </a:extLst>
              </a:tr>
              <a:tr h="321309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nové/ inovativní demo aplikace/materiály pro účely propagace předmětů/oborů/specializací pro středoškoláky/ propagační brožury CZ/ EN</a:t>
                      </a: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228429"/>
                  </a:ext>
                </a:extLst>
              </a:tr>
              <a:tr h="46002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využití studenty = % studentů, kteří budou výstupy projektu využívat *</a:t>
                      </a:r>
                      <a:b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3306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661928"/>
                  </a:ext>
                </a:extLst>
              </a:tr>
              <a:tr h="182596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proškolení pedagogů </a:t>
                      </a: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861983"/>
                  </a:ext>
                </a:extLst>
              </a:tr>
              <a:tr h="9767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 oslovení středních škol, středoškolských týmů/ studentů SŠ</a:t>
                      </a: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Videa používá:</a:t>
                      </a:r>
                    </a:p>
                    <a:p>
                      <a:pPr algn="ctr" fontAlgn="ctr"/>
                      <a:r>
                        <a:rPr lang="cs-CZ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Církevní střední zdravotnická škola Jana Pavla II.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Studenti TUL</a:t>
                      </a:r>
                    </a:p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(TECHNICKÁ UNIVERZITA V LIBERCI)</a:t>
                      </a:r>
                    </a:p>
                  </a:txBody>
                  <a:tcPr marL="5510" marR="5510" marT="5510" marB="330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992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819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828E1B-9B1D-5AD8-0673-46B93895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6" y="1141986"/>
            <a:ext cx="3664920" cy="458224"/>
          </a:xfrm>
        </p:spPr>
        <p:txBody>
          <a:bodyPr>
            <a:normAutofit/>
          </a:bodyPr>
          <a:lstStyle/>
          <a:p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Rozpočet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AE18-01D2-394D-BC12-8F6F1266B389}"/>
              </a:ext>
            </a:extLst>
          </p:cNvPr>
          <p:cNvSpPr txBox="1"/>
          <p:nvPr/>
        </p:nvSpPr>
        <p:spPr>
          <a:xfrm>
            <a:off x="4877411" y="1176078"/>
            <a:ext cx="40414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Změny v čerpání – zdůvodnění 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FEB1AE1-E460-DA9E-20E1-E79D19991D80}"/>
              </a:ext>
            </a:extLst>
          </p:cNvPr>
          <p:cNvSpPr txBox="1"/>
          <p:nvPr/>
        </p:nvSpPr>
        <p:spPr>
          <a:xfrm>
            <a:off x="4877411" y="1839344"/>
            <a:ext cx="33595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emohli jsme vyplatit studentům stipendia,</a:t>
            </a:r>
          </a:p>
          <a:p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protože v době výplaty již měli ukončené studium. </a:t>
            </a:r>
          </a:p>
          <a:p>
            <a:endParaRPr lang="cs-CZ" sz="20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Prostředky se tedy přesunuly na DPP a touto formou</a:t>
            </a:r>
          </a:p>
          <a:p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byli studenti vyplaceni. </a:t>
            </a:r>
          </a:p>
          <a:p>
            <a:endParaRPr lang="cs-CZ" sz="2000" dirty="0"/>
          </a:p>
        </p:txBody>
      </p:sp>
      <p:graphicFrame>
        <p:nvGraphicFramePr>
          <p:cNvPr id="14" name="Zástupný obsah 13">
            <a:extLst>
              <a:ext uri="{FF2B5EF4-FFF2-40B4-BE49-F238E27FC236}">
                <a16:creationId xmlns:a16="http://schemas.microsoft.com/office/drawing/2014/main" id="{34664103-125B-928B-096F-2E12B2BD58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653782"/>
              </p:ext>
            </p:extLst>
          </p:nvPr>
        </p:nvGraphicFramePr>
        <p:xfrm>
          <a:off x="531174" y="1960930"/>
          <a:ext cx="3970327" cy="2595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2913">
                  <a:extLst>
                    <a:ext uri="{9D8B030D-6E8A-4147-A177-3AD203B41FA5}">
                      <a16:colId xmlns:a16="http://schemas.microsoft.com/office/drawing/2014/main" val="550514610"/>
                    </a:ext>
                  </a:extLst>
                </a:gridCol>
                <a:gridCol w="1098707">
                  <a:extLst>
                    <a:ext uri="{9D8B030D-6E8A-4147-A177-3AD203B41FA5}">
                      <a16:colId xmlns:a16="http://schemas.microsoft.com/office/drawing/2014/main" val="2928746973"/>
                    </a:ext>
                  </a:extLst>
                </a:gridCol>
                <a:gridCol w="1098707">
                  <a:extLst>
                    <a:ext uri="{9D8B030D-6E8A-4147-A177-3AD203B41FA5}">
                      <a16:colId xmlns:a16="http://schemas.microsoft.com/office/drawing/2014/main" val="3695310598"/>
                    </a:ext>
                  </a:extLst>
                </a:gridCol>
              </a:tblGrid>
              <a:tr h="5312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Materiální náklady (včetně drobného majetku)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20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Pořízení nerez převazového stolku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62790045"/>
                  </a:ext>
                </a:extLst>
              </a:tr>
              <a:tr h="4129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Služby a náklady nevýrobní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effectLst/>
                        </a:rPr>
                        <a:t>195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94072496"/>
                  </a:ext>
                </a:extLst>
              </a:tr>
              <a:tr h="4129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Cestovní náhrady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53341071"/>
                  </a:ext>
                </a:extLst>
              </a:tr>
              <a:tr h="4129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Stipendia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30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Převedeno na DPP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40825659"/>
                  </a:ext>
                </a:extLst>
              </a:tr>
              <a:tr h="41294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Celkem neinvestiční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245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39658200"/>
                  </a:ext>
                </a:extLst>
              </a:tr>
              <a:tr h="41294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CELKEM 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effectLst/>
                        </a:rPr>
                        <a:t>245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Vyčerpáno 245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46500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688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FAE27A-B798-FA6F-B675-CFDD12AF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70" y="424769"/>
            <a:ext cx="7794000" cy="815951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Závěrem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A83018-BA13-2FA7-D7B5-86730033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70" y="1062952"/>
            <a:ext cx="7794000" cy="3646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Výborná zpětná vazba od studentů i spolupracovníků.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Videa studenti používají k domácí přípravě.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Vyučující sjednotili výuku postupů.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Odkazy na jednotlivá videa budou pomocí QR kódů umístěna v aktualizované učebnici Ošetřovatelských postupů pro zdravotnické záchranáře I, II.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Videa využívají nejen studenti FBMI, ale také studenti Technické univerzity v Liberci, či </a:t>
            </a:r>
            <a:r>
              <a:rPr lang="cs-CZ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Církevní střední zdravotnické školy Jana Pavla II.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6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84FBCC7-2ED2-6C12-2B5A-4217DA75B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9" y="586585"/>
            <a:ext cx="7794000" cy="815951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Současný stav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5632D66-DD10-DB1F-1AD5-DC3B32B74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70" y="1502815"/>
            <a:ext cx="8335995" cy="3206805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Studenti zdravotnických oborů jsou v průběhu prvního ročníku seznamováni s různými ošetřovatelskými výkony, které si jako zdravotničtí laici jen velmi obtížně dokáží představit.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Hledají podporu na sociálních sítích a video platformách ( mnoho jsem jich konzultovala při hodinách).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Dostupná videa na síti jsou často natočena s rozporem doporučených postupů. </a:t>
            </a:r>
          </a:p>
          <a:p>
            <a:pPr>
              <a:lnSpc>
                <a:spcPct val="150000"/>
              </a:lnSpc>
            </a:pPr>
            <a:endParaRPr lang="cs-CZ" sz="11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1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100" dirty="0"/>
          </a:p>
          <a:p>
            <a:pPr algn="ctr">
              <a:lnSpc>
                <a:spcPct val="150000"/>
              </a:lnSpc>
            </a:pPr>
            <a:endParaRPr lang="cs-CZ" sz="1600" dirty="0"/>
          </a:p>
          <a:p>
            <a:pPr algn="ctr">
              <a:lnSpc>
                <a:spcPct val="150000"/>
              </a:lnSpc>
            </a:pPr>
            <a:endParaRPr lang="cs-CZ" sz="1600" dirty="0"/>
          </a:p>
          <a:p>
            <a:pPr algn="ctr">
              <a:lnSpc>
                <a:spcPct val="150000"/>
              </a:lnSpc>
            </a:pPr>
            <a:endParaRPr lang="cs-CZ" sz="1600" dirty="0"/>
          </a:p>
          <a:p>
            <a:pPr algn="ctr">
              <a:lnSpc>
                <a:spcPct val="150000"/>
              </a:lnSpc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33199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09" y="586585"/>
            <a:ext cx="7794000" cy="815951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 projektu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216" y="1348843"/>
            <a:ext cx="8704185" cy="3817625"/>
          </a:xfrm>
        </p:spPr>
        <p:txBody>
          <a:bodyPr>
            <a:normAutofit fontScale="25000" lnSpcReduction="20000"/>
          </a:bodyPr>
          <a:lstStyle/>
          <a:p>
            <a:pPr marL="685800" indent="-6858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Vytvoření video </a:t>
            </a:r>
            <a:r>
              <a:rPr lang="cs-CZ" sz="7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podpory k výuce </a:t>
            </a:r>
            <a:r>
              <a:rPr lang="cs-CZ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ošetřovatelských postupů </a:t>
            </a:r>
            <a:r>
              <a:rPr lang="cs-CZ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možnost opakované domácí přípravy studentů.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Vytvoření YouTube kanálu Ošetřovatelské postupy </a:t>
            </a:r>
          </a:p>
          <a:p>
            <a:endParaRPr lang="cs-CZ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Uveřejnění odkazů videí na www stránkách předmětu Ošetřovatelské postupy I, II</a:t>
            </a:r>
          </a:p>
          <a:p>
            <a:endParaRPr lang="cs-CZ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Sjednocení a optimalizace předávaných informací mezi jednotlivými vyučujícími. </a:t>
            </a:r>
          </a:p>
          <a:p>
            <a:endParaRPr lang="cs-CZ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Propagace fakulty ve VFN  - uveřejněním videí na intranetu v sekci řídící dokumentace </a:t>
            </a:r>
          </a:p>
          <a:p>
            <a:pPr marL="0" indent="0">
              <a:buNone/>
            </a:pPr>
            <a:endParaRPr lang="cs-CZ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3600" dirty="0"/>
              <a:t> 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7E85B-4B47-258C-4F95-E94337EC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948" y="597874"/>
            <a:ext cx="6698805" cy="916339"/>
          </a:xfrm>
        </p:spPr>
        <p:txBody>
          <a:bodyPr>
            <a:normAutofit/>
          </a:bodyPr>
          <a:lstStyle/>
          <a:p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Téma videí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F0E2B2-C469-7CCA-BA3D-2CEA9FBB1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75" y="1485463"/>
            <a:ext cx="3817625" cy="3585026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Úprava lůžka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Hygiena imobilního pacienta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Léčebné polohy nemocných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Katetrizace močového měchýře m/ž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Klysma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obvazové techniky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Potrubní pošta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Centrální sterilizace ( cesta materiálu)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Příprava sterilního stolku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Bariérová ošetřovatelská péče</a:t>
            </a:r>
          </a:p>
          <a:p>
            <a:pPr>
              <a:lnSpc>
                <a:spcPct val="100000"/>
              </a:lnSpc>
            </a:pPr>
            <a:endParaRPr lang="cs-CZ" sz="1400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0B72ACDD-3E8B-F3F3-970E-8E3F68CE686B}"/>
              </a:ext>
            </a:extLst>
          </p:cNvPr>
          <p:cNvSpPr txBox="1">
            <a:spLocks/>
          </p:cNvSpPr>
          <p:nvPr/>
        </p:nvSpPr>
        <p:spPr>
          <a:xfrm>
            <a:off x="4877410" y="1514213"/>
            <a:ext cx="3664920" cy="3585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3000" baseline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Objednání a podání transfuzních přípravků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Zavedení a péče o periferní žilní kanylu</a:t>
            </a:r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Odběr krve, cesta vzorku k výsledku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Aplikace injekcí – </a:t>
            </a:r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s.c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Aplikace injekcí – </a:t>
            </a:r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i.m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Střednědobé žilní vstupy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Základy EKG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Příprava a ředění léků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Polohy nemocných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Dlouhodobé žilní vstupy 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32831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0B05B3-1233-AFE0-0A1A-42FD4C611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317" y="1197405"/>
            <a:ext cx="8093366" cy="3512216"/>
          </a:xfrm>
        </p:spPr>
        <p:txBody>
          <a:bodyPr>
            <a:normAutofit fontScale="85000" lnSpcReduction="20000"/>
          </a:bodyPr>
          <a:lstStyle/>
          <a:p>
            <a:r>
              <a:rPr lang="cs-CZ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Natočená videa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Mají jednotný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 zpracována na základě nejnovějších doporučených postupů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 dabována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podporu výuky, vizualizace a seznámení s reálným nemocničním prostředím jsme natočili videa, kde pacienty hrají studenti oboru Zdravotnického záchranářství, mé kolegyně a mé dcery v prostředí jednotky intenzivní péče Všeobecné fakultní nemocnice v Praze.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 tedy reálná ( mimo záběru intimních partií – tam je použita maketa genitálu a animace).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Dva díly navíc studentům umožní projít pracoviště, kam se za normálních okolností nedostanou. Na oddělení centrální sterilizace a do řídícího střediska potrubní pošty.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B57CB9-9962-204D-54F0-BA75956E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88" y="587375"/>
            <a:ext cx="7794625" cy="814388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se povedlo? </a:t>
            </a:r>
          </a:p>
        </p:txBody>
      </p:sp>
    </p:spTree>
    <p:extLst>
      <p:ext uri="{BB962C8B-B14F-4D97-AF65-F5344CB8AC3E}">
        <p14:creationId xmlns:p14="http://schemas.microsoft.com/office/powerpoint/2010/main" val="2494601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9C9543F-2BF1-D828-8E0B-6D3D2BA80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90" y="1044700"/>
            <a:ext cx="6960690" cy="3915388"/>
          </a:xfrm>
          <a:prstGeom prst="rect">
            <a:avLst/>
          </a:prstGeom>
          <a:noFill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3B3649B-FD77-3613-08FF-1BD1C9962CDC}"/>
              </a:ext>
            </a:extLst>
          </p:cNvPr>
          <p:cNvSpPr txBox="1"/>
          <p:nvPr/>
        </p:nvSpPr>
        <p:spPr>
          <a:xfrm>
            <a:off x="2281425" y="433880"/>
            <a:ext cx="4293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Ukázka designu úvodní strany videí </a:t>
            </a:r>
          </a:p>
        </p:txBody>
      </p:sp>
    </p:spTree>
    <p:extLst>
      <p:ext uri="{BB962C8B-B14F-4D97-AF65-F5344CB8AC3E}">
        <p14:creationId xmlns:p14="http://schemas.microsoft.com/office/powerpoint/2010/main" val="2106234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C742B9-D88E-AF9D-7F41-01E2F549F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720" y="521603"/>
            <a:ext cx="6719020" cy="981212"/>
          </a:xfrm>
        </p:spPr>
        <p:txBody>
          <a:bodyPr>
            <a:noAutofit/>
          </a:bodyPr>
          <a:lstStyle/>
          <a:p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Uveřejnění odkazů videí na stránkách předmětu Ošetřovatelské postupy pro možnost domácí přípravy </a:t>
            </a:r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C5BCF7EB-D1A4-1C48-FC0B-F9F644A4B1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8706" r="1579" b="8708"/>
          <a:stretch/>
        </p:blipFill>
        <p:spPr bwMode="auto">
          <a:xfrm>
            <a:off x="833451" y="1468075"/>
            <a:ext cx="7828311" cy="315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FE3952F-3E4B-017F-D1D2-D281E186A55C}"/>
              </a:ext>
            </a:extLst>
          </p:cNvPr>
          <p:cNvSpPr txBox="1"/>
          <p:nvPr/>
        </p:nvSpPr>
        <p:spPr>
          <a:xfrm>
            <a:off x="3981763" y="1608170"/>
            <a:ext cx="4679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Stránky předmětu Ošetřovatelské postupy I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831042C1-A03C-0F77-6C9F-9966CF6031DD}"/>
              </a:ext>
            </a:extLst>
          </p:cNvPr>
          <p:cNvCxnSpPr>
            <a:cxnSpLocks/>
          </p:cNvCxnSpPr>
          <p:nvPr/>
        </p:nvCxnSpPr>
        <p:spPr>
          <a:xfrm flipH="1">
            <a:off x="3350360" y="1808225"/>
            <a:ext cx="45811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98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D7692C-000E-3DA5-CB44-6EC5373FA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425" y="264859"/>
            <a:ext cx="6260905" cy="1085252"/>
          </a:xfrm>
        </p:spPr>
        <p:txBody>
          <a:bodyPr>
            <a:noAutofit/>
          </a:bodyPr>
          <a:lstStyle/>
          <a:p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Prezentace fakulty ve velké fakultní nemocnici. </a:t>
            </a:r>
            <a:b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Videa se vkládají na stránky Všeobecné fakultní nemocnice  postupně, každé nové video je oznámeno v aktualitách na hlavní straně intranetu. </a:t>
            </a:r>
            <a:b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dirty="0"/>
            </a:br>
            <a:endParaRPr lang="cs-CZ" sz="2200" dirty="0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AAEBEDC3-6090-51F4-3CFE-F396197490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13053" r="8830" b="4361"/>
          <a:stretch/>
        </p:blipFill>
        <p:spPr bwMode="auto">
          <a:xfrm>
            <a:off x="1212491" y="1786365"/>
            <a:ext cx="5497380" cy="30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5F9808A8-FA00-0CB9-DA84-9CCE3E904538}"/>
              </a:ext>
            </a:extLst>
          </p:cNvPr>
          <p:cNvSpPr/>
          <p:nvPr/>
        </p:nvSpPr>
        <p:spPr>
          <a:xfrm>
            <a:off x="907080" y="3946095"/>
            <a:ext cx="2499418" cy="61082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041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>
            <a:extLst>
              <a:ext uri="{FF2B5EF4-FFF2-40B4-BE49-F238E27FC236}">
                <a16:creationId xmlns:a16="http://schemas.microsoft.com/office/drawing/2014/main" id="{800C5CC2-5ECB-B964-A5FB-3F08AD11F0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17398" r="8830" b="13054"/>
          <a:stretch/>
        </p:blipFill>
        <p:spPr bwMode="auto">
          <a:xfrm>
            <a:off x="1054252" y="1044700"/>
            <a:ext cx="6730085" cy="380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2C24C9D5-169F-BF97-6381-C7FE253170EB}"/>
              </a:ext>
            </a:extLst>
          </p:cNvPr>
          <p:cNvSpPr/>
          <p:nvPr/>
        </p:nvSpPr>
        <p:spPr>
          <a:xfrm>
            <a:off x="4419295" y="1862982"/>
            <a:ext cx="2137870" cy="61082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7BAE969-E45A-8D6A-BDEB-5F9BF5F3C019}"/>
              </a:ext>
            </a:extLst>
          </p:cNvPr>
          <p:cNvSpPr txBox="1"/>
          <p:nvPr/>
        </p:nvSpPr>
        <p:spPr>
          <a:xfrm>
            <a:off x="2587467" y="159426"/>
            <a:ext cx="4779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sekci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nelékařů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mají svůj informační panel 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hlavní straně intranetu.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631855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5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chnika">
      <a:majorFont>
        <a:latin typeface="Technika-Bold"/>
        <a:ea typeface=""/>
        <a:cs typeface=""/>
      </a:majorFont>
      <a:minorFont>
        <a:latin typeface="Technika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5" id="{BE205165-DF0C-4A38-93A2-1B0EF377B041}" vid="{A52E0D1F-3E6C-477F-B076-58B6450993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524740D17C514D9E971206C52365AA" ma:contentTypeVersion="7" ma:contentTypeDescription="Vytvoří nový dokument" ma:contentTypeScope="" ma:versionID="0326bd766021a44d64e7d90b6d9bfaab">
  <xsd:schema xmlns:xsd="http://www.w3.org/2001/XMLSchema" xmlns:xs="http://www.w3.org/2001/XMLSchema" xmlns:p="http://schemas.microsoft.com/office/2006/metadata/properties" xmlns:ns3="99be2ba7-7b93-4a60-aefa-0fe055dae1c2" xmlns:ns4="1c67582a-dd76-49af-a1ed-4e4fa67040ea" targetNamespace="http://schemas.microsoft.com/office/2006/metadata/properties" ma:root="true" ma:fieldsID="5915ab31f3894ca462c88712072da073" ns3:_="" ns4:_="">
    <xsd:import namespace="99be2ba7-7b93-4a60-aefa-0fe055dae1c2"/>
    <xsd:import namespace="1c67582a-dd76-49af-a1ed-4e4fa67040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e2ba7-7b93-4a60-aefa-0fe055dae1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67582a-dd76-49af-a1ed-4e4fa67040e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36D8B3-A9BE-4A07-AB3C-D086115566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be2ba7-7b93-4a60-aefa-0fe055dae1c2"/>
    <ds:schemaRef ds:uri="1c67582a-dd76-49af-a1ed-4e4fa67040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86FE74-3A8A-4106-BF5D-460B735878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E20659-0F1B-456C-9F68-1872B451E2A5}">
  <ds:schemaRefs>
    <ds:schemaRef ds:uri="1c67582a-dd76-49af-a1ed-4e4fa67040ea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99be2ba7-7b93-4a60-aefa-0fe055dae1c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Motiv5</Template>
  <TotalTime>1883</TotalTime>
  <Words>867</Words>
  <Application>Microsoft Office PowerPoint</Application>
  <PresentationFormat>Předvádění na obrazovce (16:9)</PresentationFormat>
  <Paragraphs>145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</vt:lpstr>
      <vt:lpstr>Calibri</vt:lpstr>
      <vt:lpstr>Dubai</vt:lpstr>
      <vt:lpstr>Technika</vt:lpstr>
      <vt:lpstr>Technika-Bold</vt:lpstr>
      <vt:lpstr>Times New Roman</vt:lpstr>
      <vt:lpstr>Wingdings</vt:lpstr>
      <vt:lpstr>Motiv5</vt:lpstr>
      <vt:lpstr>Video - manuály k ošetřovatelským postupům </vt:lpstr>
      <vt:lpstr>Současný stav</vt:lpstr>
      <vt:lpstr>Cíl projektu </vt:lpstr>
      <vt:lpstr>Téma videí </vt:lpstr>
      <vt:lpstr>Co se povedlo? </vt:lpstr>
      <vt:lpstr>Prezentace aplikace PowerPoint</vt:lpstr>
      <vt:lpstr>Uveřejnění odkazů videí na stránkách předmětu Ošetřovatelské postupy pro možnost domácí přípravy </vt:lpstr>
      <vt:lpstr>Prezentace fakulty ve velké fakultní nemocnici.   Videa se vkládají na stránky Všeobecné fakultní nemocnice  postupně, každé nové video je oznámeno v aktualitách na hlavní straně intranetu.    </vt:lpstr>
      <vt:lpstr>Prezentace aplikace PowerPoint</vt:lpstr>
      <vt:lpstr> </vt:lpstr>
      <vt:lpstr>Vytvořený YouTube kanál Ošetřovatelské postupy  </vt:lpstr>
      <vt:lpstr>Prezentace aplikace PowerPoint</vt:lpstr>
      <vt:lpstr>Indikátory</vt:lpstr>
      <vt:lpstr>Rozpočet</vt:lpstr>
      <vt:lpstr>Závěrem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Nemec Veverkova, Eva</cp:lastModifiedBy>
  <cp:revision>151</cp:revision>
  <dcterms:created xsi:type="dcterms:W3CDTF">2013-08-21T19:17:07Z</dcterms:created>
  <dcterms:modified xsi:type="dcterms:W3CDTF">2023-01-30T14:13:15Z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0x01010070524740D17C514D9E971206C52365AA</vt:lpwstr>
  </property>
</Properties>
</file>