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14" r:id="rId3"/>
    <p:sldId id="317" r:id="rId4"/>
    <p:sldId id="315" r:id="rId5"/>
    <p:sldId id="320" r:id="rId6"/>
    <p:sldId id="318" r:id="rId7"/>
    <p:sldId id="321" r:id="rId8"/>
    <p:sldId id="319" r:id="rId9"/>
    <p:sldId id="32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éla" initials="A" lastIdx="1" clrIdx="0">
    <p:extLst>
      <p:ext uri="{19B8F6BF-5375-455C-9EA6-DF929625EA0E}">
        <p15:presenceInfo xmlns:p15="http://schemas.microsoft.com/office/powerpoint/2012/main" userId="Adé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09A1B73-3417-4352-A3DF-0DFAAA99E123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19C41D4-327E-422E-BA0E-B185AFDB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97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1B73-3417-4352-A3DF-0DFAAA99E123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41D4-327E-422E-BA0E-B185AFDB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730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09A1B73-3417-4352-A3DF-0DFAAA99E123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9C41D4-327E-422E-BA0E-B185AFDB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051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09A1B73-3417-4352-A3DF-0DFAAA99E123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9C41D4-327E-422E-BA0E-B185AFDB1DE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2918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09A1B73-3417-4352-A3DF-0DFAAA99E123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9C41D4-327E-422E-BA0E-B185AFDB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87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1B73-3417-4352-A3DF-0DFAAA99E123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41D4-327E-422E-BA0E-B185AFDB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620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1B73-3417-4352-A3DF-0DFAAA99E123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41D4-327E-422E-BA0E-B185AFDB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767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1B73-3417-4352-A3DF-0DFAAA99E123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41D4-327E-422E-BA0E-B185AFDB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26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09A1B73-3417-4352-A3DF-0DFAAA99E123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9C41D4-327E-422E-BA0E-B185AFDB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00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1B73-3417-4352-A3DF-0DFAAA99E123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41D4-327E-422E-BA0E-B185AFDB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43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09A1B73-3417-4352-A3DF-0DFAAA99E123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9C41D4-327E-422E-BA0E-B185AFDB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98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1B73-3417-4352-A3DF-0DFAAA99E123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41D4-327E-422E-BA0E-B185AFDB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36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1B73-3417-4352-A3DF-0DFAAA99E123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41D4-327E-422E-BA0E-B185AFDB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37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1B73-3417-4352-A3DF-0DFAAA99E123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41D4-327E-422E-BA0E-B185AFDB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26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1B73-3417-4352-A3DF-0DFAAA99E123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41D4-327E-422E-BA0E-B185AFDB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01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1B73-3417-4352-A3DF-0DFAAA99E123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41D4-327E-422E-BA0E-B185AFDB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70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1B73-3417-4352-A3DF-0DFAAA99E123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41D4-327E-422E-BA0E-B185AFDB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19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A1B73-3417-4352-A3DF-0DFAAA99E123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C41D4-327E-422E-BA0E-B185AFDB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01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redmety.fbmi.cvut.cz/cs/F7PBOBLG" TargetMode="External"/><Relationship Id="rId7" Type="http://schemas.openxmlformats.org/officeDocument/2006/relationships/hyperlink" Target="https://predmety.fbmi.cvut.cz/cs/F7DIBFM" TargetMode="External"/><Relationship Id="rId2" Type="http://schemas.openxmlformats.org/officeDocument/2006/relationships/hyperlink" Target="https://predmety.fbmi.cvut.cz/cs/F7PBBBL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edmety.fbmi.cvut.cz/cs/F7PBLZII" TargetMode="External"/><Relationship Id="rId5" Type="http://schemas.openxmlformats.org/officeDocument/2006/relationships/hyperlink" Target="https://predmety.fbmi.cvut.cz/cs/F7PMIMLB-N" TargetMode="External"/><Relationship Id="rId4" Type="http://schemas.openxmlformats.org/officeDocument/2006/relationships/hyperlink" Target="https://predmety.fbmi.cvut.cz/cs/F7PBOM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82A02-AAF6-42B5-AE0D-4CD4E3933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718" y="1741336"/>
            <a:ext cx="11237844" cy="1852654"/>
          </a:xfrm>
        </p:spPr>
        <p:txBody>
          <a:bodyPr anchor="ctr">
            <a:normAutofit/>
          </a:bodyPr>
          <a:lstStyle/>
          <a:p>
            <a:r>
              <a:rPr lang="cs-CZ" sz="4000" dirty="0"/>
              <a:t>Inovace výuky přírodovědných předmětů na ČVUT FBMI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46A60F-E90F-4509-86B4-CEACB4D66F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1663699" y="3252084"/>
            <a:ext cx="8561723" cy="2317616"/>
          </a:xfrm>
        </p:spPr>
        <p:txBody>
          <a:bodyPr anchor="ctr">
            <a:normAutofit/>
          </a:bodyPr>
          <a:lstStyle/>
          <a:p>
            <a:r>
              <a:rPr lang="cs-CZ" sz="2000" dirty="0"/>
              <a:t>Mgr. Veronika Vymětalová, Ph.D., Mgr. Romana Široká, Ph.D.</a:t>
            </a:r>
            <a:r>
              <a:rPr lang="en-US" dirty="0"/>
              <a:t> </a:t>
            </a:r>
            <a:endParaRPr lang="cs-CZ" dirty="0"/>
          </a:p>
          <a:p>
            <a:r>
              <a:rPr lang="en-US" dirty="0"/>
              <a:t>FBMI ČVUT</a:t>
            </a:r>
            <a:r>
              <a:rPr lang="cs-CZ" dirty="0"/>
              <a:t>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6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6941A5-E958-42EA-ADC1-DAB16F1E7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2360"/>
            <a:ext cx="10515600" cy="1325563"/>
          </a:xfrm>
        </p:spPr>
        <p:txBody>
          <a:bodyPr>
            <a:normAutofit/>
          </a:bodyPr>
          <a:lstStyle/>
          <a:p>
            <a:r>
              <a:rPr lang="cs-CZ" sz="5000" dirty="0"/>
              <a:t>Cíl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9879DE-7E8B-4D5A-88A6-138C29C0A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958" y="2051437"/>
            <a:ext cx="10693842" cy="4654163"/>
          </a:xfrm>
        </p:spPr>
        <p:txBody>
          <a:bodyPr>
            <a:normAutofit lnSpcReduction="10000"/>
          </a:bodyPr>
          <a:lstStyle/>
          <a:p>
            <a:r>
              <a:rPr lang="cs-CZ" sz="2200" dirty="0"/>
              <a:t>Účelem projektu byla</a:t>
            </a:r>
            <a:r>
              <a:rPr lang="cs-CZ" sz="2200" b="1" dirty="0"/>
              <a:t> inovace laboratorních úloh </a:t>
            </a:r>
            <a:r>
              <a:rPr lang="cs-CZ" sz="2200" dirty="0"/>
              <a:t>z oblasti přírodovědných disciplín jako </a:t>
            </a:r>
            <a:r>
              <a:rPr lang="cs-CZ" sz="2200" b="1" dirty="0"/>
              <a:t>biologie, mikrobiologie, imunologie a imunochemie</a:t>
            </a:r>
            <a:r>
              <a:rPr lang="cs-CZ" sz="2200" dirty="0"/>
              <a:t>. </a:t>
            </a:r>
          </a:p>
          <a:p>
            <a:r>
              <a:rPr lang="cs-CZ" sz="2200" dirty="0"/>
              <a:t>V první části projektu se jednalo o doplnění pořízeného investičního vybavení v roce 2022 o tzv. </a:t>
            </a:r>
            <a:r>
              <a:rPr lang="cs-CZ" sz="2200" dirty="0" err="1"/>
              <a:t>pipetmany</a:t>
            </a:r>
            <a:r>
              <a:rPr lang="cs-CZ" sz="2200" dirty="0"/>
              <a:t> pro práci studentů v biologické a mikrobiologické laboratoři. </a:t>
            </a:r>
          </a:p>
          <a:p>
            <a:r>
              <a:rPr lang="cs-CZ" sz="2200" dirty="0"/>
              <a:t>Nákup </a:t>
            </a:r>
            <a:r>
              <a:rPr lang="cs-CZ" sz="2200" dirty="0" err="1"/>
              <a:t>pipetmanů</a:t>
            </a:r>
            <a:r>
              <a:rPr lang="cs-CZ" sz="2200" dirty="0"/>
              <a:t> byl proveden a připraveny výukové materiály a úlohy pro práci v biologii a mikrobiologii. </a:t>
            </a:r>
          </a:p>
          <a:p>
            <a:r>
              <a:rPr lang="cs-CZ" sz="2200" dirty="0"/>
              <a:t>V rámci druhé části projektu bylo provedeno otestování a příprava nových úloh na základě nové metody SDS-PAGE  Western-</a:t>
            </a:r>
            <a:r>
              <a:rPr lang="cs-CZ" sz="2200" dirty="0" err="1"/>
              <a:t>Blotting</a:t>
            </a:r>
            <a:r>
              <a:rPr lang="cs-CZ" sz="2200" dirty="0"/>
              <a:t> a byla provedena inovace stávajících úloh v oblasti analýzy biomolekul na základě nové metody SDS-PAGE Western-</a:t>
            </a:r>
            <a:r>
              <a:rPr lang="cs-CZ" sz="2200" dirty="0" err="1"/>
              <a:t>Blotting</a:t>
            </a:r>
            <a:r>
              <a:rPr lang="cs-CZ" sz="2200" dirty="0"/>
              <a:t>. </a:t>
            </a:r>
          </a:p>
          <a:p>
            <a:r>
              <a:rPr lang="cs-CZ" sz="2200" dirty="0"/>
              <a:t>Výukové materiály a úlohy jsou vystaveny na webových stránkách biologických, mikrobiologických, imunologických a imunochemických předmětů FBMI ČVUT. </a:t>
            </a:r>
          </a:p>
        </p:txBody>
      </p:sp>
    </p:spTree>
    <p:extLst>
      <p:ext uri="{BB962C8B-B14F-4D97-AF65-F5344CB8AC3E}">
        <p14:creationId xmlns:p14="http://schemas.microsoft.com/office/powerpoint/2010/main" val="991547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FB913B-E224-48BB-9197-F67E49D01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887" y="1033670"/>
            <a:ext cx="9811910" cy="1217917"/>
          </a:xfrm>
        </p:spPr>
        <p:txBody>
          <a:bodyPr>
            <a:normAutofit/>
          </a:bodyPr>
          <a:lstStyle/>
          <a:p>
            <a:r>
              <a:rPr lang="cs-CZ" dirty="0"/>
              <a:t>Členové řešitelského týmu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D1B2E8-99ED-4C41-9E24-77F4CB12B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863" y="2438400"/>
            <a:ext cx="3530380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u="sng" dirty="0"/>
              <a:t>Biologie, mikrobiologie</a:t>
            </a:r>
          </a:p>
          <a:p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Mgr. Veronika Vymětalová, Ph.D. (hlavní řešitel)</a:t>
            </a:r>
          </a:p>
          <a:p>
            <a:pPr marL="0" indent="0">
              <a:buNone/>
            </a:pPr>
            <a:r>
              <a:rPr lang="cs-CZ" sz="2000" b="1" dirty="0"/>
              <a:t>Mgr. Aneta Buchtelová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92D050"/>
                </a:solidFill>
              </a:rPr>
              <a:t>Markéta Hábová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Jan Dobiáš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Bc. Cornelia </a:t>
            </a:r>
            <a:r>
              <a:rPr lang="cs-CZ" sz="2000" b="1" dirty="0" err="1">
                <a:solidFill>
                  <a:srgbClr val="FF0000"/>
                </a:solidFill>
              </a:rPr>
              <a:t>Čereiová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4312ED6-8DF5-4267-9909-A64BF41A2BDC}"/>
              </a:ext>
            </a:extLst>
          </p:cNvPr>
          <p:cNvSpPr txBox="1"/>
          <p:nvPr/>
        </p:nvSpPr>
        <p:spPr>
          <a:xfrm>
            <a:off x="5907818" y="2411350"/>
            <a:ext cx="399155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u="sng" dirty="0"/>
              <a:t>Imunologie a imunochemie</a:t>
            </a:r>
          </a:p>
          <a:p>
            <a:endParaRPr lang="cs-CZ" sz="2000" b="1" dirty="0"/>
          </a:p>
          <a:p>
            <a:endParaRPr lang="cs-CZ" sz="2000" b="1" dirty="0"/>
          </a:p>
          <a:p>
            <a:r>
              <a:rPr lang="cs-CZ" sz="2000" b="1" dirty="0"/>
              <a:t>Mgr. Romana Široká, Ph.D. (spoluřešitel)</a:t>
            </a:r>
          </a:p>
          <a:p>
            <a:endParaRPr lang="cs-CZ" sz="2000" b="1" dirty="0"/>
          </a:p>
          <a:p>
            <a:r>
              <a:rPr lang="cs-CZ" sz="2000" b="1" dirty="0"/>
              <a:t>Ing. Hana Kalábová</a:t>
            </a:r>
          </a:p>
          <a:p>
            <a:endParaRPr lang="cs-CZ" sz="2000" b="1" dirty="0"/>
          </a:p>
          <a:p>
            <a:r>
              <a:rPr lang="cs-CZ" sz="2000" b="1" dirty="0"/>
              <a:t>Ing. Leontýna Varvařovská</a:t>
            </a:r>
          </a:p>
          <a:p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397358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EA287F-3AD7-49B1-9103-A34E80A78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713" y="826300"/>
            <a:ext cx="10515600" cy="1325563"/>
          </a:xfrm>
        </p:spPr>
        <p:txBody>
          <a:bodyPr>
            <a:normAutofit/>
          </a:bodyPr>
          <a:lstStyle/>
          <a:p>
            <a:r>
              <a:rPr lang="cs-CZ" sz="5000" dirty="0"/>
              <a:t>Indikátory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399F6F-A4CC-4B7B-A02A-239A6D042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713" y="2565400"/>
            <a:ext cx="10515600" cy="481455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sz="2200" dirty="0"/>
              <a:t>podklady pro přednášky/semináře/cvičení v CZ/EN (včetně elektronických)                  </a:t>
            </a:r>
            <a:r>
              <a:rPr lang="cs-CZ" sz="2200" b="1" dirty="0"/>
              <a:t>výchozí hodnota 0      cílová hodnota 1</a:t>
            </a:r>
          </a:p>
          <a:p>
            <a:pPr marL="457200" indent="-457200">
              <a:buAutoNum type="arabicPeriod"/>
            </a:pPr>
            <a:r>
              <a:rPr lang="cs-CZ" sz="2200" dirty="0"/>
              <a:t>elektronická učebnice/skripta/studijní materiály/dokumentace na podporu výuky v CZ/ EN</a:t>
            </a:r>
          </a:p>
          <a:p>
            <a:pPr marL="0" indent="0">
              <a:buNone/>
            </a:pPr>
            <a:r>
              <a:rPr lang="cs-CZ" dirty="0"/>
              <a:t>				   </a:t>
            </a:r>
            <a:r>
              <a:rPr lang="cs-CZ" sz="2200" b="1" dirty="0"/>
              <a:t>výchozí hodnota 0      cílová hodnota 1</a:t>
            </a:r>
          </a:p>
          <a:p>
            <a:pPr marL="0" indent="0">
              <a:buNone/>
            </a:pPr>
            <a:r>
              <a:rPr lang="cs-CZ" sz="2200" dirty="0"/>
              <a:t>6. počet nově vytvořených/ inovativních úloh, metodik, pracovišť  CZ/ EN</a:t>
            </a:r>
          </a:p>
          <a:p>
            <a:pPr marL="0" indent="0">
              <a:buNone/>
            </a:pPr>
            <a:r>
              <a:rPr lang="cs-CZ" dirty="0"/>
              <a:t>				</a:t>
            </a:r>
            <a:r>
              <a:rPr lang="cs-CZ" b="1" dirty="0"/>
              <a:t>   </a:t>
            </a:r>
            <a:r>
              <a:rPr lang="cs-CZ" sz="2200" b="1" dirty="0"/>
              <a:t>výchozí hodnota 0      cílová hodnota 8</a:t>
            </a:r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941797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807637-1B15-4906-9D9E-3ED40A039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148F01-8C91-4F57-8EB3-C89AFBAC8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Materiální náklady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b="1" dirty="0"/>
              <a:t>Celkem: 187 tis. Kč</a:t>
            </a:r>
          </a:p>
          <a:p>
            <a:r>
              <a:rPr lang="cs-CZ" dirty="0"/>
              <a:t>Biologie, mikrobiologie – 56 tis. Kč – nákup 10 ks </a:t>
            </a:r>
            <a:r>
              <a:rPr lang="cs-CZ" dirty="0" err="1"/>
              <a:t>pipetmanů</a:t>
            </a:r>
            <a:endParaRPr lang="cs-CZ" dirty="0"/>
          </a:p>
          <a:p>
            <a:r>
              <a:rPr lang="cs-CZ" dirty="0" err="1"/>
              <a:t>Imunonologie</a:t>
            </a:r>
            <a:r>
              <a:rPr lang="cs-CZ" dirty="0"/>
              <a:t>, imunochemie – 131 tis. Kč – doplňky pro ELISU - Mini Trans-</a:t>
            </a:r>
            <a:r>
              <a:rPr lang="cs-CZ" dirty="0" err="1"/>
              <a:t>Blot</a:t>
            </a:r>
            <a:r>
              <a:rPr lang="cs-CZ"/>
              <a:t> Module, </a:t>
            </a:r>
            <a:r>
              <a:rPr lang="cs-CZ" dirty="0"/>
              <a:t>nákup spotřebního materiálu (ELISA </a:t>
            </a:r>
            <a:r>
              <a:rPr lang="cs-CZ" dirty="0" err="1"/>
              <a:t>kity</a:t>
            </a:r>
            <a:r>
              <a:rPr lang="cs-CZ" dirty="0"/>
              <a:t>, protilátky, pufry, barviva)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Stipendia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b="1" dirty="0"/>
              <a:t>Celkem: 20 tis. Kč</a:t>
            </a:r>
          </a:p>
          <a:p>
            <a:r>
              <a:rPr lang="cs-CZ" dirty="0"/>
              <a:t>Biologie, mikrobiologie 8 tis. Kč</a:t>
            </a:r>
          </a:p>
          <a:p>
            <a:r>
              <a:rPr lang="cs-CZ" dirty="0" err="1"/>
              <a:t>Imunonologie</a:t>
            </a:r>
            <a:r>
              <a:rPr lang="cs-CZ" dirty="0"/>
              <a:t>, imunochemie 12 tis. Kč</a:t>
            </a:r>
          </a:p>
        </p:txBody>
      </p:sp>
    </p:spTree>
    <p:extLst>
      <p:ext uri="{BB962C8B-B14F-4D97-AF65-F5344CB8AC3E}">
        <p14:creationId xmlns:p14="http://schemas.microsoft.com/office/powerpoint/2010/main" val="225951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5527C-10B6-44A0-9F16-B84014EA0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3CDC11-1F2F-4C6F-BC6A-BD9455703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778000"/>
            <a:ext cx="11206370" cy="48640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u="sng" dirty="0"/>
              <a:t>1.,2.,Podklady pro přednášky/semináře/cvičení a E</a:t>
            </a:r>
            <a:r>
              <a:rPr lang="cs-CZ" sz="2200" b="1" u="sng" dirty="0"/>
              <a:t>lektronická učebnice/skripta/studijní materiály/dokumentace na podporu výuky v CZ/ EN</a:t>
            </a:r>
          </a:p>
          <a:p>
            <a:pPr marL="0" indent="0">
              <a:buNone/>
            </a:pPr>
            <a:r>
              <a:rPr lang="cs-CZ" dirty="0"/>
              <a:t>1) Mikrobiologie kultivace (Vymětalová)</a:t>
            </a:r>
          </a:p>
          <a:p>
            <a:pPr marL="0" indent="0">
              <a:buNone/>
            </a:pPr>
            <a:r>
              <a:rPr lang="cs-CZ" dirty="0"/>
              <a:t>2) Cyanobakterie (Vymětalová)</a:t>
            </a:r>
          </a:p>
          <a:p>
            <a:pPr marL="0" indent="0">
              <a:buNone/>
            </a:pPr>
            <a:r>
              <a:rPr lang="cs-CZ" dirty="0"/>
              <a:t>3) Western </a:t>
            </a:r>
            <a:r>
              <a:rPr lang="cs-CZ" dirty="0" err="1"/>
              <a:t>Blotting</a:t>
            </a:r>
            <a:r>
              <a:rPr lang="cs-CZ" dirty="0"/>
              <a:t> (Široká)</a:t>
            </a:r>
          </a:p>
          <a:p>
            <a:pPr marL="0" indent="0">
              <a:buNone/>
            </a:pPr>
            <a:r>
              <a:rPr lang="cs-CZ" dirty="0"/>
              <a:t>4) </a:t>
            </a:r>
            <a:r>
              <a:rPr lang="cs-CZ" dirty="0" err="1"/>
              <a:t>Cyanobacteria</a:t>
            </a:r>
            <a:r>
              <a:rPr lang="cs-CZ" dirty="0"/>
              <a:t> (Vymětalová)</a:t>
            </a:r>
          </a:p>
          <a:p>
            <a:pPr marL="0" indent="0">
              <a:buNone/>
            </a:pPr>
            <a:endParaRPr lang="cs-CZ" sz="2200" b="1" u="sng" dirty="0"/>
          </a:p>
          <a:p>
            <a:pPr marL="0" indent="0">
              <a:buNone/>
            </a:pPr>
            <a:r>
              <a:rPr lang="cs-CZ" b="1" u="sng" dirty="0"/>
              <a:t>6.Vytvořené úlohy</a:t>
            </a:r>
          </a:p>
          <a:p>
            <a:pPr marL="0" indent="0">
              <a:buNone/>
            </a:pPr>
            <a:r>
              <a:rPr lang="cs-CZ" dirty="0"/>
              <a:t>1) Kultivace mikroorganismů (Vymětalová)</a:t>
            </a:r>
          </a:p>
          <a:p>
            <a:pPr marL="0" indent="0">
              <a:buNone/>
            </a:pPr>
            <a:r>
              <a:rPr lang="cs-CZ" dirty="0"/>
              <a:t>2) Aseptická práce (Vymětalová)</a:t>
            </a:r>
          </a:p>
          <a:p>
            <a:pPr marL="0" indent="0">
              <a:buNone/>
            </a:pPr>
            <a:r>
              <a:rPr lang="cs-CZ" dirty="0"/>
              <a:t>3) </a:t>
            </a:r>
            <a:r>
              <a:rPr lang="cs-CZ" dirty="0" err="1"/>
              <a:t>Gramovo</a:t>
            </a:r>
            <a:r>
              <a:rPr lang="cs-CZ" dirty="0"/>
              <a:t> barvení (CZ/EN) (Vymětalová)</a:t>
            </a:r>
          </a:p>
          <a:p>
            <a:pPr marL="0" indent="0">
              <a:buNone/>
            </a:pPr>
            <a:r>
              <a:rPr lang="cs-CZ" dirty="0"/>
              <a:t>4) Mikroskopická identifikace cyanobakterií (CZ/EN) (Vymětalová)</a:t>
            </a:r>
          </a:p>
          <a:p>
            <a:pPr marL="0" indent="0">
              <a:buNone/>
            </a:pPr>
            <a:r>
              <a:rPr lang="cs-CZ" dirty="0"/>
              <a:t>5) Detekce antigenu imunochemickou metodou ELISA (Široká)</a:t>
            </a:r>
          </a:p>
          <a:p>
            <a:pPr marL="0" indent="0">
              <a:buNone/>
            </a:pPr>
            <a:r>
              <a:rPr lang="cs-CZ" dirty="0"/>
              <a:t>6) Šíření infekčních agens – detekce pozitivity metodou ELISA (CZ/EN)(Široká)</a:t>
            </a:r>
          </a:p>
          <a:p>
            <a:pPr marL="0" indent="0">
              <a:buNone/>
            </a:pPr>
            <a:r>
              <a:rPr lang="cs-CZ" dirty="0"/>
              <a:t>7) Detekce antigenu metodou Western </a:t>
            </a:r>
            <a:r>
              <a:rPr lang="cs-CZ" dirty="0" err="1"/>
              <a:t>Blotting</a:t>
            </a:r>
            <a:r>
              <a:rPr lang="cs-CZ" dirty="0"/>
              <a:t> I. Gelová elektroforéza (CZ/EN) (Široká)</a:t>
            </a:r>
          </a:p>
          <a:p>
            <a:pPr marL="0" indent="0">
              <a:buNone/>
            </a:pPr>
            <a:r>
              <a:rPr lang="cs-CZ" dirty="0"/>
              <a:t>8) Detekce antigenu metodou Western </a:t>
            </a:r>
            <a:r>
              <a:rPr lang="cs-CZ" dirty="0" err="1"/>
              <a:t>Blotting</a:t>
            </a:r>
            <a:r>
              <a:rPr lang="cs-CZ" dirty="0"/>
              <a:t> II. </a:t>
            </a:r>
            <a:r>
              <a:rPr lang="cs-CZ" dirty="0" err="1"/>
              <a:t>Blotování</a:t>
            </a:r>
            <a:r>
              <a:rPr lang="cs-CZ" dirty="0"/>
              <a:t> a zobrazení antigenu (CZ/EN) (Široká)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30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A75029-5DE8-4603-8E2B-347B41A61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227A39-41D4-4B4F-9C09-F45F9CBE6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Quicksand"/>
              </a:rPr>
              <a:t>F7PBBBLG – Biologie (50 studentů)</a:t>
            </a:r>
          </a:p>
          <a:p>
            <a:r>
              <a:rPr lang="cs-CZ" dirty="0">
                <a:hlinkClick r:id="rId2"/>
              </a:rPr>
              <a:t>https://predmety.fbmi.cvut.cz/cs/F7PBBBLG</a:t>
            </a:r>
            <a:endParaRPr lang="cs-CZ" dirty="0"/>
          </a:p>
          <a:p>
            <a:r>
              <a:rPr lang="cs-CZ" b="1" i="0" dirty="0">
                <a:solidFill>
                  <a:srgbClr val="000000"/>
                </a:solidFill>
                <a:effectLst/>
                <a:latin typeface="Quicksand"/>
              </a:rPr>
              <a:t>F7PBOBLG - Biologie pro </a:t>
            </a:r>
            <a:r>
              <a:rPr lang="cs-CZ" b="1" i="0" dirty="0" err="1">
                <a:solidFill>
                  <a:srgbClr val="000000"/>
                </a:solidFill>
                <a:effectLst/>
                <a:latin typeface="Quicksand"/>
              </a:rPr>
              <a:t>optometristy</a:t>
            </a:r>
            <a:r>
              <a:rPr lang="cs-CZ" b="1" i="0" dirty="0">
                <a:solidFill>
                  <a:srgbClr val="000000"/>
                </a:solidFill>
                <a:effectLst/>
                <a:latin typeface="Quicksand"/>
              </a:rPr>
              <a:t> (60 studentů)</a:t>
            </a:r>
          </a:p>
          <a:p>
            <a:r>
              <a:rPr lang="cs-CZ" dirty="0">
                <a:hlinkClick r:id="rId3"/>
              </a:rPr>
              <a:t>https://predmety.fbmi.cvut.cz/cs/F7PBOBLG</a:t>
            </a:r>
            <a:endParaRPr lang="cs-CZ" dirty="0"/>
          </a:p>
          <a:p>
            <a:r>
              <a:rPr lang="cs-CZ" b="1" i="0" dirty="0">
                <a:solidFill>
                  <a:srgbClr val="000000"/>
                </a:solidFill>
                <a:effectLst/>
                <a:latin typeface="Quicksand"/>
              </a:rPr>
              <a:t>F7PBOMI - Mikrobiologie a imunologie (60 studentů)</a:t>
            </a:r>
          </a:p>
          <a:p>
            <a:r>
              <a:rPr lang="cs-CZ" dirty="0">
                <a:hlinkClick r:id="rId4"/>
              </a:rPr>
              <a:t>https://predmety.fbmi.cvut.cz/cs/F7PBOMI</a:t>
            </a:r>
            <a:endParaRPr lang="cs-CZ" dirty="0"/>
          </a:p>
          <a:p>
            <a:r>
              <a:rPr lang="cs-CZ" b="1" i="0" dirty="0">
                <a:solidFill>
                  <a:srgbClr val="000000"/>
                </a:solidFill>
                <a:effectLst/>
                <a:latin typeface="Quicksand"/>
              </a:rPr>
              <a:t>F7PMIMLB-N - Molekulární biologie (4 studenti)</a:t>
            </a:r>
          </a:p>
          <a:p>
            <a:r>
              <a:rPr lang="cs-CZ" dirty="0">
                <a:hlinkClick r:id="rId5"/>
              </a:rPr>
              <a:t>https://predmety.fbmi.cvut.cz/cs/F7PMIMLB-N</a:t>
            </a:r>
            <a:endParaRPr lang="cs-CZ" dirty="0"/>
          </a:p>
          <a:p>
            <a:r>
              <a:rPr lang="cs-CZ" b="1" i="0" dirty="0">
                <a:solidFill>
                  <a:srgbClr val="000000"/>
                </a:solidFill>
                <a:effectLst/>
                <a:latin typeface="Quicksand"/>
              </a:rPr>
              <a:t>F7PBLZII - Základy imunologie a imunochemie (50 studentů)</a:t>
            </a:r>
          </a:p>
          <a:p>
            <a:r>
              <a:rPr lang="cs-CZ" dirty="0">
                <a:hlinkClick r:id="rId6"/>
              </a:rPr>
              <a:t>https://predmety.fbmi.cvut.cz/cs/F7PBLZII</a:t>
            </a:r>
            <a:endParaRPr lang="cs-CZ" dirty="0"/>
          </a:p>
          <a:p>
            <a:r>
              <a:rPr lang="cs-CZ" b="1" i="0" dirty="0">
                <a:solidFill>
                  <a:srgbClr val="000000"/>
                </a:solidFill>
                <a:effectLst/>
                <a:latin typeface="Quicksand"/>
              </a:rPr>
              <a:t>F7DIBFM - Biochemické a fyzikální metody v medicíně</a:t>
            </a:r>
            <a:endParaRPr lang="cs-CZ" dirty="0"/>
          </a:p>
          <a:p>
            <a:r>
              <a:rPr lang="cs-CZ" dirty="0">
                <a:hlinkClick r:id="rId7"/>
              </a:rPr>
              <a:t>https://predmety.fbmi.cvut.cz/cs/F7DIBFM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6130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EB7F81-D970-4C7D-AE94-305C8D6D8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při řešené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3E591-ECBB-4DBC-BD54-DE56094C5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první části projektu došlo ke změnám v plánovaném nákupu. </a:t>
            </a:r>
          </a:p>
          <a:p>
            <a:r>
              <a:rPr lang="cs-CZ" dirty="0"/>
              <a:t>1) Jedná se o nákup </a:t>
            </a:r>
            <a:r>
              <a:rPr lang="cs-CZ" dirty="0" err="1"/>
              <a:t>pipetmanů</a:t>
            </a:r>
            <a:r>
              <a:rPr lang="cs-CZ" dirty="0"/>
              <a:t>, který byl proveden v menším množství, protože došlo ke zvýšení cen laboratorního vybavení v průběhu plánu a realizace projektu, tj. mezi roky 2022 a 2023. </a:t>
            </a:r>
          </a:p>
          <a:p>
            <a:r>
              <a:rPr lang="cs-CZ" dirty="0"/>
              <a:t>2) U druhé části projektu byla firmou </a:t>
            </a:r>
            <a:r>
              <a:rPr lang="cs-CZ" dirty="0" err="1"/>
              <a:t>Biorad</a:t>
            </a:r>
            <a:r>
              <a:rPr lang="cs-CZ" dirty="0"/>
              <a:t> s.r.o. odkládána a posléze zrušena objednávka 8 kanálové pipety. Tento problém byl vyřešen dodáním většího množství spotřebního materiálu  ( protilátky, pufry, barviva) od téže firmy, potřebného pro provedení úloh daných indikátory. </a:t>
            </a:r>
          </a:p>
          <a:p>
            <a:r>
              <a:rPr lang="cs-CZ" dirty="0"/>
              <a:t>3) V rámci první části v průběhu řešení projektu došlo ke změně v zajištění studentské části, místo studentky Hábové, v rámci projektu v zimním semestru materiály zpracovávali student Dobiáš a studentka </a:t>
            </a:r>
            <a:r>
              <a:rPr lang="cs-CZ" dirty="0" err="1"/>
              <a:t>Čereiová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7258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BF4EF3-B83C-444F-9923-BAC24FA9D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936" y="2943031"/>
            <a:ext cx="5852823" cy="1293028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204839046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866</TotalTime>
  <Words>790</Words>
  <Application>Microsoft Office PowerPoint</Application>
  <PresentationFormat>Širokoúhlá obrazovka</PresentationFormat>
  <Paragraphs>76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Quicksand</vt:lpstr>
      <vt:lpstr>Kondenzační stopa</vt:lpstr>
      <vt:lpstr>Inovace výuky přírodovědných předmětů na ČVUT FBMI</vt:lpstr>
      <vt:lpstr>Cíl projektu</vt:lpstr>
      <vt:lpstr>Členové řešitelského týmu</vt:lpstr>
      <vt:lpstr>Indikátory</vt:lpstr>
      <vt:lpstr>Financování</vt:lpstr>
      <vt:lpstr>Výstupy</vt:lpstr>
      <vt:lpstr>Předměty</vt:lpstr>
      <vt:lpstr>Změny při řešené projektu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Daltonismus (Barvoslepost)</dc:title>
  <dc:creator>Adéla</dc:creator>
  <cp:lastModifiedBy>Vymetalova, Veronika</cp:lastModifiedBy>
  <cp:revision>141</cp:revision>
  <dcterms:created xsi:type="dcterms:W3CDTF">2020-04-08T13:56:31Z</dcterms:created>
  <dcterms:modified xsi:type="dcterms:W3CDTF">2024-01-19T13:52:16Z</dcterms:modified>
</cp:coreProperties>
</file>