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74" r:id="rId3"/>
    <p:sldId id="465" r:id="rId4"/>
    <p:sldId id="466" r:id="rId5"/>
    <p:sldId id="477" r:id="rId6"/>
    <p:sldId id="295" r:id="rId7"/>
    <p:sldId id="468" r:id="rId8"/>
    <p:sldId id="467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69" r:id="rId17"/>
    <p:sldId id="478" r:id="rId18"/>
    <p:sldId id="479" r:id="rId19"/>
    <p:sldId id="480" r:id="rId20"/>
    <p:sldId id="481" r:id="rId21"/>
    <p:sldId id="482" r:id="rId22"/>
    <p:sldId id="483" r:id="rId23"/>
    <p:sldId id="485" r:id="rId24"/>
    <p:sldId id="486" r:id="rId25"/>
    <p:sldId id="484" r:id="rId26"/>
    <p:sldId id="487" r:id="rId27"/>
    <p:sldId id="488" r:id="rId28"/>
    <p:sldId id="489" r:id="rId29"/>
    <p:sldId id="490" r:id="rId30"/>
    <p:sldId id="491" r:id="rId31"/>
    <p:sldId id="282" r:id="rId32"/>
  </p:sldIdLst>
  <p:sldSz cx="12192000" cy="6858000"/>
  <p:notesSz cx="6858000" cy="9144000"/>
  <p:embeddedFontLst>
    <p:embeddedFont>
      <p:font typeface="Technika" pitchFamily="2" charset="0"/>
      <p:regular r:id="rId33"/>
      <p:bold r:id="rId34"/>
      <p:italic r:id="rId35"/>
      <p:boldItalic r:id="rId36"/>
    </p:embeddedFont>
    <p:embeddedFont>
      <p:font typeface="Technika Light" pitchFamily="2" charset="0"/>
      <p:regular r:id="rId37"/>
      <p:italic r:id="rId38"/>
    </p:embeddedFont>
    <p:embeddedFont>
      <p:font typeface="Technika-Bold" pitchFamily="2" charset="0"/>
      <p:regular r:id="rId39"/>
      <p:bold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IP2023 - Podpora praktické výuky a samostatných prací studentů v oblasti telemedicíny se zaměřením na </a:t>
            </a:r>
            <a:r>
              <a:rPr lang="cs-CZ" dirty="0" err="1"/>
              <a:t>telerehabilitaci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1464730" y="4469019"/>
            <a:ext cx="10315591" cy="1771721"/>
          </a:xfrm>
        </p:spPr>
        <p:txBody>
          <a:bodyPr/>
          <a:lstStyle/>
          <a:p>
            <a:r>
              <a:rPr lang="cs-CZ" dirty="0"/>
              <a:t>FAKULTA BIOMEDICÍNSKÉHO INŽENÝRSTVÍ</a:t>
            </a:r>
          </a:p>
          <a:p>
            <a:r>
              <a:rPr lang="cs-CZ" dirty="0"/>
              <a:t>Nám. Sítná 3105, 272 01 Kladno</a:t>
            </a:r>
          </a:p>
          <a:p>
            <a:r>
              <a:rPr lang="cs-CZ" dirty="0"/>
              <a:t>15. 1. 2024           Ing. Jan Kašpar, Ing. Tomáš Svoboda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3/8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Rozložení hmotnosti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B71AF7-205E-4820-BBD8-7CDFDAD2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4" y="2022616"/>
            <a:ext cx="7772400" cy="43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4/8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Počet kroků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FB2D64-B0AB-3520-51A3-BD39E45F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41" y="2022616"/>
            <a:ext cx="6172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5/8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Heat mapa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A2E17D-3579-09C5-F845-00D60808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3" y="1670573"/>
            <a:ext cx="7772400" cy="48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6/8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Identifikace a </a:t>
            </a:r>
            <a:r>
              <a:rPr lang="cs-CZ" altLang="cs-CZ" sz="2800" b="1" dirty="0" err="1">
                <a:latin typeface="Technika Light" panose="00000300000000000000" pitchFamily="2" charset="-18"/>
              </a:rPr>
              <a:t>tracking</a:t>
            </a:r>
            <a:r>
              <a:rPr lang="cs-CZ" altLang="cs-CZ" sz="2800" b="1" dirty="0">
                <a:latin typeface="Technika Light" panose="00000300000000000000" pitchFamily="2" charset="-18"/>
              </a:rPr>
              <a:t> </a:t>
            </a:r>
            <a:r>
              <a:rPr lang="cs-CZ" altLang="cs-CZ" sz="2800" b="1" dirty="0" err="1">
                <a:latin typeface="Technika Light" panose="00000300000000000000" pitchFamily="2" charset="-18"/>
              </a:rPr>
              <a:t>CoP</a:t>
            </a:r>
            <a:r>
              <a:rPr lang="cs-CZ" altLang="cs-CZ" sz="2800" b="1" dirty="0">
                <a:latin typeface="Technika Light" panose="00000300000000000000" pitchFamily="2" charset="-18"/>
              </a:rPr>
              <a:t> (Center </a:t>
            </a:r>
            <a:r>
              <a:rPr lang="cs-CZ" altLang="cs-CZ" sz="2800" b="1" dirty="0" err="1">
                <a:latin typeface="Technika Light" panose="00000300000000000000" pitchFamily="2" charset="-18"/>
              </a:rPr>
              <a:t>of</a:t>
            </a:r>
            <a:r>
              <a:rPr lang="cs-CZ" altLang="cs-CZ" sz="2800" b="1" dirty="0">
                <a:latin typeface="Technika Light" panose="00000300000000000000" pitchFamily="2" charset="-18"/>
              </a:rPr>
              <a:t> </a:t>
            </a:r>
            <a:r>
              <a:rPr lang="cs-CZ" altLang="cs-CZ" sz="2800" b="1" dirty="0" err="1">
                <a:latin typeface="Technika Light" panose="00000300000000000000" pitchFamily="2" charset="-18"/>
              </a:rPr>
              <a:t>Pressure</a:t>
            </a:r>
            <a:r>
              <a:rPr lang="cs-CZ" altLang="cs-CZ" sz="2800" b="1" dirty="0">
                <a:latin typeface="Technika Light" panose="00000300000000000000" pitchFamily="2" charset="-18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EC0F03-996D-A426-70C1-DB3E25EC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234" y="1930303"/>
            <a:ext cx="59182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6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7/8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 err="1">
                <a:latin typeface="Technika Light" panose="00000300000000000000" pitchFamily="2" charset="-18"/>
              </a:rPr>
              <a:t>Rombergův</a:t>
            </a:r>
            <a:r>
              <a:rPr lang="cs-CZ" altLang="cs-CZ" sz="2800" b="1" dirty="0">
                <a:latin typeface="Technika Light" panose="00000300000000000000" pitchFamily="2" charset="-18"/>
              </a:rPr>
              <a:t> test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1217E2-03AB-F0B9-23DD-93F4D130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73" y="1422400"/>
            <a:ext cx="6807492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8/8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Generování *.</a:t>
            </a:r>
            <a:r>
              <a:rPr lang="cs-CZ" altLang="cs-CZ" sz="2800" b="1" dirty="0" err="1">
                <a:latin typeface="Technika Light" panose="00000300000000000000" pitchFamily="2" charset="-18"/>
              </a:rPr>
              <a:t>pdf</a:t>
            </a:r>
            <a:r>
              <a:rPr lang="cs-CZ" altLang="cs-CZ" sz="2800" b="1" dirty="0">
                <a:latin typeface="Technika Light" panose="00000300000000000000" pitchFamily="2" charset="-18"/>
              </a:rPr>
              <a:t> reportu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572BD6-5A03-FDC7-70B8-605A85ADE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310" y="1233316"/>
            <a:ext cx="7309334" cy="55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Podpořené předměty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7" y="1763401"/>
            <a:ext cx="113619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F7PBKPR1, F7PBKPR2, F7PBKPR3, F7PBKPR4, F7PBKPR5, F7PBKBP – semestrální projekty a bakalářská práce -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F7PBBKT, F7PBKKT – cvičení Komunikační technologie – BMT,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F7PBKMTB-C – cvičení Mikroprocesorová technika v biomedicíně -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F7PBKTVR – cvičení Telemedicína a virtuální realita -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F7PBKZAT-C – cvičení Základy analogové techniky -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F7PBKZCT-C – cvičení Základy číslicové techniky -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F7PBKPPN-C - Počítačem podporovaný návrh, vývoj a výroba elektronických zařízení – IKZ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F7PMIBMD-S - Bezpečnost při práci s biomedicínskými daty - BMKI</a:t>
            </a:r>
            <a:endParaRPr lang="cs-CZ" altLang="cs-CZ" sz="2400" dirty="0">
              <a:latin typeface="Technika Light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2530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7A809-0C07-C62C-1642-30403A0E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7513"/>
            <a:ext cx="7772400" cy="29539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DF43A-B729-A077-D917-B0851EF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55587"/>
            <a:ext cx="7772400" cy="2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5C8D9E-1BDB-3CF3-79F2-3F62BC22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0482"/>
            <a:ext cx="7772400" cy="299063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DF43A-B729-A077-D917-B0851EF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55587"/>
            <a:ext cx="7772400" cy="2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645CC3-BBBE-A0BE-D612-3EF13956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1184"/>
            <a:ext cx="7772400" cy="301180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DF43A-B729-A077-D917-B0851EF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55587"/>
            <a:ext cx="7772400" cy="2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5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Cíl IP projektu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7" y="2022616"/>
            <a:ext cx="113619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cs-CZ" altLang="cs-CZ" sz="2800" b="1" dirty="0">
                <a:latin typeface="Technika Light" panose="00000300000000000000" pitchFamily="2" charset="-18"/>
              </a:rPr>
              <a:t>podpora praktické výuky a samostatných prací studentů</a:t>
            </a:r>
            <a:r>
              <a:rPr lang="cs-CZ" altLang="cs-CZ" sz="2800" dirty="0">
                <a:latin typeface="Technika Light" panose="00000300000000000000" pitchFamily="2" charset="-18"/>
              </a:rPr>
              <a:t> v oblasti telemedicíny se zaměřením na </a:t>
            </a:r>
            <a:r>
              <a:rPr lang="cs-CZ" altLang="cs-CZ" sz="2800" dirty="0" err="1">
                <a:latin typeface="Technika Light" panose="00000300000000000000" pitchFamily="2" charset="-18"/>
              </a:rPr>
              <a:t>telerehabilitaci</a:t>
            </a:r>
            <a:endParaRPr lang="cs-CZ" altLang="cs-CZ" sz="2800" dirty="0">
              <a:latin typeface="Technika Light" panose="00000300000000000000" pitchFamily="2" charset="-18"/>
            </a:endParaRP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vytvořit technické zázemí, ve kterém by studenti měli možnost realizovat proces vzniku funkčních vzorků zdravotnických prostředků založených na telemetrickém přenosu sledování došlapu a dalších parametrů využívaných při diagnostice a terapii stability, sportovních aktivit, atd. z technického hlediska, a vzniku terapeutických a rehabilitačních postupů s využitím moderních </a:t>
            </a:r>
            <a:r>
              <a:rPr lang="cs-CZ" altLang="cs-CZ" sz="2800" dirty="0" err="1">
                <a:latin typeface="Technika Light" panose="00000300000000000000" pitchFamily="2" charset="-18"/>
              </a:rPr>
              <a:t>telerehabilitačních</a:t>
            </a:r>
            <a:r>
              <a:rPr lang="cs-CZ" altLang="cs-CZ" sz="2800" dirty="0">
                <a:latin typeface="Technika Light" panose="00000300000000000000" pitchFamily="2" charset="-18"/>
              </a:rPr>
              <a:t> technologií z pohledu fyzioterapie</a:t>
            </a:r>
            <a:endParaRPr lang="cs-CZ" altLang="cs-CZ" sz="2800" dirty="0">
              <a:solidFill>
                <a:srgbClr val="FF0000"/>
              </a:solidFill>
              <a:latin typeface="Technika Light" panose="00000300000000000000" pitchFamily="2" charset="-18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endParaRPr lang="cs-CZ" altLang="cs-CZ" sz="2800" dirty="0">
              <a:latin typeface="Technika Light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29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A468DC-0C0C-5BD8-30A0-45A2E5E3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90112"/>
            <a:ext cx="7772400" cy="30068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DF43A-B729-A077-D917-B0851EF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78165"/>
            <a:ext cx="7772400" cy="2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31C844-3E62-35E8-2A37-B2777572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68244"/>
            <a:ext cx="7772400" cy="30279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DF43A-B729-A077-D917-B0851EF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55587"/>
            <a:ext cx="7772400" cy="27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D145E7-B399-0CE8-6C41-281A11A0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17558"/>
            <a:ext cx="7772400" cy="29713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97045D-D786-DFC2-FB0F-32529943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65207"/>
            <a:ext cx="7772400" cy="15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07C151-B2A0-1ACC-938F-1996EE18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46427"/>
            <a:ext cx="7772400" cy="29651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9BCCFA-D0E2-6A9E-D879-CF4271D1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75806"/>
            <a:ext cx="7772400" cy="14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FD7CEB-1B8A-1BAC-9898-35EB8D0D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2312"/>
            <a:ext cx="7772400" cy="2893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915745-0690-981A-E3BA-4430089E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66280"/>
            <a:ext cx="7772400" cy="14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18A1D2-D547-9F0B-D63E-8A736A68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58653"/>
            <a:ext cx="7772400" cy="17406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A2802D-538B-0C6A-A998-DC1B51B9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70093"/>
            <a:ext cx="7772400" cy="15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FD521A-AE44-1880-0404-3A2A6229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73192"/>
            <a:ext cx="7772400" cy="29116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08E37B7-1706-5A34-52EE-2C293F2F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61255"/>
            <a:ext cx="7772400" cy="15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D93189-4CEF-00AD-1299-06CF47EF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15766"/>
            <a:ext cx="7772400" cy="22264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CDFDEE-2EBC-A656-EDA3-F980719F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37375"/>
            <a:ext cx="7772400" cy="14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62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F6C436-BF84-00FC-472C-CCE8F3A5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30199"/>
            <a:ext cx="7772400" cy="21976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0D56CF6-15ED-7663-8FA4-6E7DC4E5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95383"/>
            <a:ext cx="7772400" cy="14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7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18B996-71B7-7FD0-1AAE-612F3FF7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81279"/>
            <a:ext cx="7772400" cy="28954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B5F8B6-85EB-55EC-0239-CDE71B825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60976"/>
            <a:ext cx="7772400" cy="10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Pořízené prostředky IP projektu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7" y="2022616"/>
            <a:ext cx="113619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univerzální výukový </a:t>
            </a:r>
            <a:r>
              <a:rPr lang="cs-CZ" altLang="cs-CZ" sz="2800" dirty="0" err="1">
                <a:latin typeface="Technika Light" panose="00000300000000000000" pitchFamily="2" charset="-18"/>
              </a:rPr>
              <a:t>kit</a:t>
            </a:r>
            <a:r>
              <a:rPr lang="cs-CZ" altLang="cs-CZ" sz="2800" dirty="0">
                <a:latin typeface="Technika Light" panose="00000300000000000000" pitchFamily="2" charset="-18"/>
              </a:rPr>
              <a:t>, který umožňuje demonstraci telemetrického přenosu tlaku chodidla na stélku během pohybové aktivity a následně umožňuje vyhodnotit techniku došlapu, kterou mohou následně terapeuti interpretovat s ohledem na pacientovu diagnózu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pořizovaná technologie je založená na vysoce flexibilních tlakových senzorech umístěných ve stélce boty</a:t>
            </a:r>
          </a:p>
        </p:txBody>
      </p:sp>
    </p:spTree>
    <p:extLst>
      <p:ext uri="{BB962C8B-B14F-4D97-AF65-F5344CB8AC3E}">
        <p14:creationId xmlns:p14="http://schemas.microsoft.com/office/powerpoint/2010/main" val="211467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Povinná publicita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24B121-6F6E-4012-7DD8-71069D8FB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55482"/>
            <a:ext cx="7772400" cy="29470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DA2B00-BB40-332E-D0A2-ACAC2AC95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58888"/>
            <a:ext cx="7772400" cy="17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7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6166" y="1804398"/>
            <a:ext cx="11490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solidFill>
                  <a:srgbClr val="0070C0"/>
                </a:solidFill>
              </a:rPr>
              <a:t>Děkujeme Vám za pozornost a podporu IP projektu!</a:t>
            </a:r>
          </a:p>
          <a:p>
            <a:pPr algn="ctr"/>
            <a:endParaRPr lang="cs-CZ" sz="4000" dirty="0"/>
          </a:p>
          <a:p>
            <a:pPr algn="ctr"/>
            <a:endParaRPr lang="cs-CZ" sz="4000" dirty="0"/>
          </a:p>
          <a:p>
            <a:pPr algn="ctr"/>
            <a:r>
              <a:rPr lang="cs-CZ" sz="4000" dirty="0"/>
              <a:t>Jan Kašpar, </a:t>
            </a:r>
            <a:r>
              <a:rPr lang="cs-CZ" sz="4000" dirty="0" err="1"/>
              <a:t>kaspar@fbmi.cvut.cz</a:t>
            </a:r>
            <a:endParaRPr lang="cs-CZ" sz="4000" dirty="0"/>
          </a:p>
          <a:p>
            <a:pPr algn="ctr"/>
            <a:r>
              <a:rPr lang="cs-CZ" sz="4000" dirty="0"/>
              <a:t>Tomáš Svoboda, </a:t>
            </a:r>
            <a:r>
              <a:rPr lang="cs-CZ" sz="4000" dirty="0" err="1"/>
              <a:t>tomas.svoboda@fbmi.cvut.cz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8017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Pořízené prostředky IP projektu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7" y="2022616"/>
            <a:ext cx="11361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s pomocí výukové pomůcky je možné demonstrovat jednak technické aspekty telemetrických přenosů využívaných v oblasti rehabilitace, ale i klinické postupy vedoucí ke správným pohybovým návykům a rehabilitačním postupům. Jedná se např. o výuku postupů, jak zpevnit svalstvo chodidla, nebo korekci stoje a dalších pohybů a předcházet bolestem kloubů, svalů, zad, hlavy apod.</a:t>
            </a:r>
          </a:p>
        </p:txBody>
      </p:sp>
    </p:spTree>
    <p:extLst>
      <p:ext uri="{BB962C8B-B14F-4D97-AF65-F5344CB8AC3E}">
        <p14:creationId xmlns:p14="http://schemas.microsoft.com/office/powerpoint/2010/main" val="469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Pořízené prostředky IP projektu</a:t>
            </a:r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4A4669-F52D-2E3A-2396-65F7ACE2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1772683"/>
            <a:ext cx="10590496" cy="45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Čerpání a harmonogram IP projektu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7" y="2022616"/>
            <a:ext cx="11361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finanční prostředky byly vyčerpány v souladu s plánem. </a:t>
            </a:r>
          </a:p>
          <a:p>
            <a:pPr>
              <a:spcAft>
                <a:spcPts val="1200"/>
              </a:spcAft>
            </a:pPr>
            <a:endParaRPr lang="cs-CZ" altLang="cs-CZ" sz="2800" dirty="0">
              <a:latin typeface="Technika Light" panose="00000300000000000000" pitchFamily="2" charset="-18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cs-CZ" altLang="cs-CZ" sz="2800" dirty="0">
                <a:latin typeface="Technika Light" panose="00000300000000000000" pitchFamily="2" charset="-18"/>
              </a:rPr>
              <a:t>v harmonogramu došlo k celkovému posunutí realizace projektu vzhledem k problémům s dodáním od výrobce/distributora. Dodání proběhlo až 27.9.2023 (lze dokladovat předávacím protokolem). Následkem toho neproběhlo nasazení do výuky v ZS 2023/24, ale proběhne až v LS 2023/24.</a:t>
            </a:r>
          </a:p>
        </p:txBody>
      </p:sp>
    </p:spTree>
    <p:extLst>
      <p:ext uri="{BB962C8B-B14F-4D97-AF65-F5344CB8AC3E}">
        <p14:creationId xmlns:p14="http://schemas.microsoft.com/office/powerpoint/2010/main" val="351217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1/8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Příprava systému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0E2958D-B7F4-930E-0F0A-259A1071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34" y="1367456"/>
            <a:ext cx="7772400" cy="53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1/8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4E068C-8AA7-1FB6-820A-0C9EFF67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4" y="1895036"/>
            <a:ext cx="7772400" cy="3857833"/>
          </a:xfrm>
          <a:prstGeom prst="rect">
            <a:avLst/>
          </a:prstGeom>
        </p:spPr>
      </p:pic>
      <p:pic>
        <p:nvPicPr>
          <p:cNvPr id="5" name="Obrázek 4" descr="Obsah obrázku text, snímek obrazovky, Operační systém&#10;&#10;Popis byl vytvořen automaticky">
            <a:extLst>
              <a:ext uri="{FF2B5EF4-FFF2-40B4-BE49-F238E27FC236}">
                <a16:creationId xmlns:a16="http://schemas.microsoft.com/office/drawing/2014/main" id="{791A1E7A-12EE-E99C-2A64-F6B2B2D00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33" y="1636888"/>
            <a:ext cx="2540000" cy="52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4826" y="571597"/>
            <a:ext cx="906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70C0"/>
                </a:solidFill>
              </a:rPr>
              <a:t>Realizované úlohy – č. 2/8</a:t>
            </a:r>
          </a:p>
          <a:p>
            <a:pPr algn="ctr"/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F00455-C217-44EF-9BB9-FECD012C352C}"/>
              </a:ext>
            </a:extLst>
          </p:cNvPr>
          <p:cNvSpPr txBox="1"/>
          <p:nvPr/>
        </p:nvSpPr>
        <p:spPr>
          <a:xfrm>
            <a:off x="415038" y="2022616"/>
            <a:ext cx="3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b="1" dirty="0">
                <a:latin typeface="Technika Light" panose="00000300000000000000" pitchFamily="2" charset="-18"/>
              </a:rPr>
              <a:t>Ověření funkcionalit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D32B6F-D6B0-C770-9BBB-45E35D18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6" y="1988749"/>
            <a:ext cx="7772400" cy="4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1379</TotalTime>
  <Words>519</Words>
  <Application>Microsoft Macintosh PowerPoint</Application>
  <PresentationFormat>Širokoúhlá obrazovka</PresentationFormat>
  <Paragraphs>62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Technika</vt:lpstr>
      <vt:lpstr>Technika-Bold</vt:lpstr>
      <vt:lpstr>Technika Light</vt:lpstr>
      <vt:lpstr>Aptos</vt:lpstr>
      <vt:lpstr>Arial</vt:lpstr>
      <vt:lpstr>Motiv Office</vt:lpstr>
      <vt:lpstr>IP2023 - Podpora praktické výuky a samostatných prací studentů v oblasti telemedicíny se zaměřením na telerehabilitaci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Hana, Karel</cp:lastModifiedBy>
  <cp:revision>81</cp:revision>
  <dcterms:created xsi:type="dcterms:W3CDTF">2016-10-24T11:40:37Z</dcterms:created>
  <dcterms:modified xsi:type="dcterms:W3CDTF">2024-01-15T00:06:54Z</dcterms:modified>
</cp:coreProperties>
</file>