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Amatic SC"/>
      <p:regular r:id="rId26"/>
      <p:bold r:id="rId27"/>
    </p:embeddedFont>
    <p:embeddedFont>
      <p:font typeface="Nunito"/>
      <p:regular r:id="rId28"/>
      <p:bold r:id="rId29"/>
      <p:italic r:id="rId30"/>
      <p:boldItalic r:id="rId31"/>
    </p:embeddedFont>
    <p:embeddedFont>
      <p:font typeface="Source Code Pro"/>
      <p:regular r:id="rId32"/>
      <p:bold r:id="rId33"/>
      <p:italic r:id="rId34"/>
      <p:boldItalic r:id="rId35"/>
    </p:embeddedFont>
    <p:embeddedFont>
      <p:font typeface="Source Code Pro ExtraBold"/>
      <p:bold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maticSC-regular.fntdata"/><Relationship Id="rId25" Type="http://schemas.openxmlformats.org/officeDocument/2006/relationships/slide" Target="slides/slide20.xml"/><Relationship Id="rId28" Type="http://schemas.openxmlformats.org/officeDocument/2006/relationships/font" Target="fonts/Nunito-regular.fntdata"/><Relationship Id="rId27" Type="http://schemas.openxmlformats.org/officeDocument/2006/relationships/font" Target="fonts/AmaticSC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Nuni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Nunito-boldItalic.fntdata"/><Relationship Id="rId30" Type="http://schemas.openxmlformats.org/officeDocument/2006/relationships/font" Target="fonts/Nunito-italic.fntdata"/><Relationship Id="rId11" Type="http://schemas.openxmlformats.org/officeDocument/2006/relationships/slide" Target="slides/slide6.xml"/><Relationship Id="rId33" Type="http://schemas.openxmlformats.org/officeDocument/2006/relationships/font" Target="fonts/SourceCodePro-bold.fntdata"/><Relationship Id="rId10" Type="http://schemas.openxmlformats.org/officeDocument/2006/relationships/slide" Target="slides/slide5.xml"/><Relationship Id="rId32" Type="http://schemas.openxmlformats.org/officeDocument/2006/relationships/font" Target="fonts/SourceCodePro-regular.fntdata"/><Relationship Id="rId13" Type="http://schemas.openxmlformats.org/officeDocument/2006/relationships/slide" Target="slides/slide8.xml"/><Relationship Id="rId35" Type="http://schemas.openxmlformats.org/officeDocument/2006/relationships/font" Target="fonts/SourceCodePro-boldItalic.fntdata"/><Relationship Id="rId12" Type="http://schemas.openxmlformats.org/officeDocument/2006/relationships/slide" Target="slides/slide7.xml"/><Relationship Id="rId34" Type="http://schemas.openxmlformats.org/officeDocument/2006/relationships/font" Target="fonts/SourceCodePro-italic.fntdata"/><Relationship Id="rId15" Type="http://schemas.openxmlformats.org/officeDocument/2006/relationships/slide" Target="slides/slide10.xml"/><Relationship Id="rId37" Type="http://schemas.openxmlformats.org/officeDocument/2006/relationships/font" Target="fonts/SourceCodeProExtraBold-boldItalic.fntdata"/><Relationship Id="rId14" Type="http://schemas.openxmlformats.org/officeDocument/2006/relationships/slide" Target="slides/slide9.xml"/><Relationship Id="rId36" Type="http://schemas.openxmlformats.org/officeDocument/2006/relationships/font" Target="fonts/SourceCodeProExtraBold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9onXswt4KLw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Navazujeme na loňský projekt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ad46f37713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ad46f37713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Snažíme se chápání patofyziologie posunout na křišťálově jasnou středoškolskou úroveň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ad46f37713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ad46f37713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Učebnice UM je trvalým problémem - přes velmi zvýšenou nabídku v podsledních letech. Redigujeme wikiskripta a doufáme v dr Handla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ad46f37713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ad46f37713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Loni tedy přibylo 8 nových videi, některé s doprovodnými texty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</a:rPr>
              <a:t> Autoedukativní testy jsou implementovány do platformy Testmoz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ad46f37713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ad46f37713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Oříškem letos byla série videí k PP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ad46f37713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ad46f37713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Výuka PP je časově ještě náročnější, dovednosti je nutné trénovat ve stresujících situacích </a:t>
            </a:r>
            <a:r>
              <a:rPr lang="cs"/>
              <a:t>opakovaně</a:t>
            </a:r>
            <a:r>
              <a:rPr lang="cs"/>
              <a:t>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ad46f37713_0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ad46f37713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ad46f37713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ad46f37713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 dohodě o společném užívání zpracováno 9 videí v plné </a:t>
            </a:r>
            <a:r>
              <a:rPr lang="cs"/>
              <a:t>délce</a:t>
            </a:r>
            <a:r>
              <a:rPr lang="cs"/>
              <a:t> a sestřihány i  upoutávky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ad46f37713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ad46f37713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</a:rPr>
              <a:t>V současnosti  připravujeme projekt kurzu první pomoci  kombinující vytvořené materiály a experience oriented learning/použití modelových situací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ad46f37713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ad46f37713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ad46f37713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ad46f37713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Přibývá cca 1 odběratel denně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ae3254d30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ae3254d30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ad46f37713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ad46f37713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2"/>
              </a:rPr>
              <a:t>https://www.youtube.com/watch?v=9onXswt4KLw</a:t>
            </a:r>
            <a:r>
              <a:rPr lang="cs"/>
              <a:t>  budou zveřejněny na mediatéce a v moodle kurzů.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ae3254d30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ae3254d30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ae3254d30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ae3254d30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ad46f37713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ad46f37713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Rozděleno na dvě části, nejprve </a:t>
            </a:r>
            <a:r>
              <a:rPr lang="cs"/>
              <a:t>budu</a:t>
            </a:r>
            <a:r>
              <a:rPr lang="cs"/>
              <a:t> mluvit o již prošlapané cestě  - podpora cvičení u UM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ad46f37713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ad46f37713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Loni a letos natočená videa jsou nyní  používána jako příprava na další hodinu.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Projekt je oceňován  studenty oboru zdravotnické záchranářství celorepublikově. Positivní odezvy jsou i u pre a postgraduálních zdravotníků magisterských oborů.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ad46f3771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ad46f3771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Ve cvičeních se proto můžeme soustředit na práci s modelovými situacemi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ad46f3771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ad46f3771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Výuka za použití simulací se cyklicky vrací k  pochopení znalostí a schopnosti je efektivně použít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ad46f37713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ad46f37713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 cca 30 videím se studenti mhou vracet, bazální schémata jsou používána trvale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videa pro výuku PP a UM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Výstupy vnitřní soutěže PPSR 2023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Robert Pleskot Pavel Böhm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500" y="-181500"/>
            <a:ext cx="8173998" cy="5325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Video je uvedením tématu</a:t>
            </a:r>
            <a:endParaRPr/>
          </a:p>
        </p:txBody>
      </p:sp>
      <p:sp>
        <p:nvSpPr>
          <p:cNvPr id="123" name="Google Shape;123;p2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Pokračujeme učebnicí, wikiskripty …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latin typeface="Source Code Pro"/>
                <a:ea typeface="Source Code Pro"/>
                <a:cs typeface="Source Code Pro"/>
                <a:sym typeface="Source Code Pro"/>
              </a:rPr>
              <a:t>INICIÁLNÍ TERAPIE DUŠNOSTI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800">
                <a:latin typeface="Source Code Pro"/>
                <a:ea typeface="Source Code Pro"/>
                <a:cs typeface="Source Code Pro"/>
                <a:sym typeface="Source Code Pro"/>
              </a:rPr>
              <a:t>POROD V PNP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800">
                <a:latin typeface="Source Code Pro"/>
                <a:ea typeface="Source Code Pro"/>
                <a:cs typeface="Source Code Pro"/>
                <a:sym typeface="Source Code Pro"/>
              </a:rPr>
              <a:t>TRIAGE URGENTNÍCH STAVŮ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800">
                <a:latin typeface="Source Code Pro"/>
                <a:ea typeface="Source Code Pro"/>
                <a:cs typeface="Source Code Pro"/>
                <a:sym typeface="Source Code Pro"/>
              </a:rPr>
              <a:t>ADRENALIN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800">
                <a:latin typeface="Source Code Pro"/>
                <a:ea typeface="Source Code Pro"/>
                <a:cs typeface="Source Code Pro"/>
                <a:sym typeface="Source Code Pro"/>
              </a:rPr>
              <a:t>OXYGENOTERAPIE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800">
                <a:latin typeface="Source Code Pro"/>
                <a:ea typeface="Source Code Pro"/>
                <a:cs typeface="Source Code Pro"/>
                <a:sym typeface="Source Code Pro"/>
              </a:rPr>
              <a:t>STRATIFIKACE PATOLOGICKÝCH HODNOT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800">
                <a:latin typeface="Source Code Pro"/>
                <a:ea typeface="Source Code Pro"/>
                <a:cs typeface="Source Code Pro"/>
                <a:sym typeface="Source Code Pro"/>
              </a:rPr>
              <a:t>URGENTNÍ PEDIATRIE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1800">
                <a:latin typeface="Source Code Pro"/>
                <a:ea typeface="Source Code Pro"/>
                <a:cs typeface="Source Code Pro"/>
                <a:sym typeface="Source Code Pro"/>
              </a:rPr>
              <a:t>DIFF DG HYPOTENZE A KOLAPSU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Doplnění témat první pomoci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>
            <p:ph type="ctrTitle"/>
          </p:nvPr>
        </p:nvSpPr>
        <p:spPr>
          <a:xfrm>
            <a:off x="311700" y="41990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Nácvik dovedností </a:t>
            </a:r>
            <a:endParaRPr/>
          </a:p>
        </p:txBody>
      </p:sp>
      <p:sp>
        <p:nvSpPr>
          <p:cNvPr id="139" name="Google Shape;139;p26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Vyžaduje </a:t>
            </a:r>
            <a:r>
              <a:rPr lang="cs"/>
              <a:t>čas a malou skupinu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Spolupráce </a:t>
            </a:r>
            <a:endParaRPr/>
          </a:p>
        </p:txBody>
      </p:sp>
      <p:sp>
        <p:nvSpPr>
          <p:cNvPr id="145" name="Google Shape;145;p2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3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ZDravotnické SEMináře -  kurzy první pomoci pro instruktory zážitkových kurzů. </a:t>
            </a:r>
            <a:endParaRPr sz="13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13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Inspiraci ke vzniku projektu ZDrSEM čerpali jeho zakladatelé MUDr. Robert Pleskot a MUDr. Jan Bláha ze zahraničí, z jejich stáže na kurzu Wilderness Medical Association v Belgii.</a:t>
            </a:r>
            <a:endParaRPr/>
          </a:p>
        </p:txBody>
      </p:sp>
      <p:pic>
        <p:nvPicPr>
          <p:cNvPr id="146" name="Google Shape;14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1125" y="1134675"/>
            <a:ext cx="4324350" cy="242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Metodika zážitkového vzdělávání první pomoci</a:t>
            </a:r>
            <a:endParaRPr/>
          </a:p>
        </p:txBody>
      </p:sp>
      <p:sp>
        <p:nvSpPr>
          <p:cNvPr id="152" name="Google Shape;152;p28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1996 první kurzy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2006 spolupráce se ZZSHMP, školení lektorů ve výuce zážitkem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Veřejný metodický server pro lektory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2016</a:t>
            </a:r>
            <a:r>
              <a:rPr lang="cs"/>
              <a:t> první konference Výuky první pomoci zážitkem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Cca 4000 účastníků ve 200 kurzech ročně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8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Během epidemie 2021 </a:t>
            </a:r>
            <a:r>
              <a:rPr lang="cs"/>
              <a:t>natočena videa k jednotlivým tématům.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Vzniklý materiál nebyl dokončen (cca 20 hodin záznamu před střihem nevyvážený zvuk. Chybí prezentace k  videím) </a:t>
            </a:r>
            <a:r>
              <a:rPr lang="cs"/>
              <a:t>  </a:t>
            </a:r>
            <a:endParaRPr/>
          </a:p>
        </p:txBody>
      </p:sp>
      <p:pic>
        <p:nvPicPr>
          <p:cNvPr id="154" name="Google Shape;15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5125" y="3768318"/>
            <a:ext cx="2066800" cy="116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latin typeface="Source Code Pro"/>
                <a:ea typeface="Source Code Pro"/>
                <a:cs typeface="Source Code Pro"/>
                <a:sym typeface="Source Code Pro"/>
              </a:rPr>
              <a:t>MASIVNÍ ZEVNÍ KRVÁCENÍ  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800">
                <a:latin typeface="Source Code Pro"/>
                <a:ea typeface="Source Code Pro"/>
                <a:cs typeface="Source Code Pro"/>
                <a:sym typeface="Source Code Pro"/>
              </a:rPr>
              <a:t>AUTOMATICKÝ EXTERNÍ DEFIBRILÁTOR AED 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800">
                <a:latin typeface="Source Code Pro"/>
                <a:ea typeface="Source Code Pro"/>
                <a:cs typeface="Source Code Pro"/>
                <a:sym typeface="Source Code Pro"/>
              </a:rPr>
              <a:t>BOLESTI NA HRUDI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800">
                <a:latin typeface="Source Code Pro"/>
                <a:ea typeface="Source Code Pro"/>
                <a:cs typeface="Source Code Pro"/>
                <a:sym typeface="Source Code Pro"/>
              </a:rPr>
              <a:t>CELOTĚLOVÉ KŘEČE 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800">
                <a:latin typeface="Source Code Pro"/>
                <a:ea typeface="Source Code Pro"/>
                <a:cs typeface="Source Code Pro"/>
                <a:sym typeface="Source Code Pro"/>
              </a:rPr>
              <a:t>ÚRAZ HLAVY 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800">
                <a:latin typeface="Source Code Pro"/>
                <a:ea typeface="Source Code Pro"/>
                <a:cs typeface="Source Code Pro"/>
                <a:sym typeface="Source Code Pro"/>
              </a:rPr>
              <a:t>POPÁLENINY 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800">
                <a:latin typeface="Source Code Pro"/>
                <a:ea typeface="Source Code Pro"/>
                <a:cs typeface="Source Code Pro"/>
                <a:sym typeface="Source Code Pro"/>
              </a:rPr>
              <a:t>DOPRAVNÍ NEHODA  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800">
                <a:latin typeface="Source Code Pro"/>
                <a:ea typeface="Source Code Pro"/>
                <a:cs typeface="Source Code Pro"/>
                <a:sym typeface="Source Code Pro"/>
              </a:rPr>
              <a:t>OŠETŘENÍ RAN  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1800">
                <a:latin typeface="Source Code Pro"/>
                <a:ea typeface="Source Code Pro"/>
                <a:cs typeface="Source Code Pro"/>
                <a:sym typeface="Source Code Pro"/>
              </a:rPr>
              <a:t>VNITŘNÍ KRVÁCENI</a:t>
            </a:r>
            <a:r>
              <a:rPr lang="cs" sz="1800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Sdílení a propagace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/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1262 odběratelů</a:t>
            </a:r>
            <a:endParaRPr/>
          </a:p>
        </p:txBody>
      </p:sp>
      <p:sp>
        <p:nvSpPr>
          <p:cNvPr id="170" name="Google Shape;170;p3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cs"/>
              <a:t>Videa jsou postupně zveřejňována na YT kanálu pro zvýšení ranku sledovanosti.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Celkové  náklady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cs" sz="3500"/>
              <a:t>248 000,-</a:t>
            </a:r>
            <a:endParaRPr b="1" sz="35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Sexy </a:t>
            </a:r>
            <a:r>
              <a:rPr lang="cs"/>
              <a:t>upoutávky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236700" y="764600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fakturované služby</a:t>
            </a:r>
            <a:endParaRPr/>
          </a:p>
        </p:txBody>
      </p:sp>
      <p:sp>
        <p:nvSpPr>
          <p:cNvPr id="69" name="Google Shape;69;p15"/>
          <p:cNvSpPr txBox="1"/>
          <p:nvPr/>
        </p:nvSpPr>
        <p:spPr>
          <a:xfrm>
            <a:off x="711725" y="1537800"/>
            <a:ext cx="69909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Pronájem tabule a audiovizuální techniky	24200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Postprodukce videi 								22800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Preprodukce, střih a úprava videí				60800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Střih a úprava videí 							41908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Oponentura scénáře pro zajištění DC			6292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54975" y="6699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Dohody o provedení práce</a:t>
            </a:r>
            <a:endParaRPr/>
          </a:p>
        </p:txBody>
      </p:sp>
      <p:sp>
        <p:nvSpPr>
          <p:cNvPr id="75" name="Google Shape;75;p16"/>
          <p:cNvSpPr txBox="1"/>
          <p:nvPr/>
        </p:nvSpPr>
        <p:spPr>
          <a:xfrm>
            <a:off x="546125" y="1518075"/>
            <a:ext cx="78072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Kontrola obsahu scénářů, betatesting test		12800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Oponentura z pohledu lektora 	 					14800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Oponentura podkladů porod 							1600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Tvorba prezentací, postprodukce					42800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Scénář videa a handout pediatrie					8400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Konzultace PP v terminálním stavu					2400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Oponentura  handout a scénáře porod				4200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483725" y="3696900"/>
            <a:ext cx="72783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/>
              <a:t>Stipendia													5000</a:t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Pokračujeme v projektu 2022</a:t>
            </a:r>
            <a:endParaRPr/>
          </a:p>
        </p:txBody>
      </p:sp>
      <p:sp>
        <p:nvSpPr>
          <p:cNvPr id="82" name="Google Shape;82;p17"/>
          <p:cNvSpPr txBox="1"/>
          <p:nvPr>
            <p:ph idx="1" type="subTitle"/>
          </p:nvPr>
        </p:nvSpPr>
        <p:spPr>
          <a:xfrm>
            <a:off x="265500" y="3292474"/>
            <a:ext cx="4045200" cy="89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 8 videí pro cvičení urgentní medicíny</a:t>
            </a:r>
            <a:endParaRPr/>
          </a:p>
        </p:txBody>
      </p:sp>
      <p:sp>
        <p:nvSpPr>
          <p:cNvPr id="83" name="Google Shape;83;p1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5400">
                <a:latin typeface="Amatic SC"/>
                <a:ea typeface="Amatic SC"/>
                <a:cs typeface="Amatic SC"/>
                <a:sym typeface="Amatic SC"/>
              </a:rPr>
              <a:t>Přecházíme k PP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Otevření témat pro modelové situace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UM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Použití modelových situací ve výuce urgentní medicíny</a:t>
            </a:r>
            <a:endParaRPr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cs" sz="2200"/>
              <a:t>Od prvních hodin cvičení</a:t>
            </a:r>
            <a:endParaRPr b="1"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cs" sz="2200"/>
              <a:t>Trénink - nikoliv zkoušení</a:t>
            </a:r>
            <a:endParaRPr b="1"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b="1" lang="cs" sz="2200"/>
              <a:t>pozitivní zpětná vazba</a:t>
            </a:r>
            <a:endParaRPr b="1"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b="1" lang="cs" sz="2200"/>
              <a:t>použití dosavadních znalostí/dovedností</a:t>
            </a:r>
            <a:endParaRPr b="1"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b="1" lang="cs" sz="2200"/>
              <a:t>fixace správných postupů</a:t>
            </a:r>
            <a:endParaRPr b="1"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cs" sz="2200"/>
              <a:t>Zážitek motivuje k dalšímu vzdělávání</a:t>
            </a:r>
            <a:endParaRPr b="1" sz="2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5851" y="-37025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2165700" y="710375"/>
            <a:ext cx="2933700" cy="12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4288">
                <a:solidFill>
                  <a:srgbClr val="FFD966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ZAPAMATOVAT</a:t>
            </a:r>
            <a:endParaRPr sz="4288">
              <a:solidFill>
                <a:srgbClr val="FFD966"/>
              </a:solidFill>
              <a:latin typeface="Source Code Pro ExtraBold"/>
              <a:ea typeface="Source Code Pro ExtraBold"/>
              <a:cs typeface="Source Code Pro ExtraBold"/>
              <a:sym typeface="Source Code Pro Extra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500"/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5261200" y="3602275"/>
            <a:ext cx="2933700" cy="12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4288">
                <a:solidFill>
                  <a:srgbClr val="FFD966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POCHOPIT</a:t>
            </a:r>
            <a:endParaRPr sz="4288">
              <a:solidFill>
                <a:srgbClr val="FFD966"/>
              </a:solidFill>
              <a:latin typeface="Source Code Pro ExtraBold"/>
              <a:ea typeface="Source Code Pro ExtraBold"/>
              <a:cs typeface="Source Code Pro ExtraBold"/>
              <a:sym typeface="Source Code Pro Extra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500"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1582000" y="3495550"/>
            <a:ext cx="2933700" cy="12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4288">
                <a:solidFill>
                  <a:srgbClr val="FFD966"/>
                </a:solidFill>
                <a:latin typeface="Source Code Pro ExtraBold"/>
                <a:ea typeface="Source Code Pro ExtraBold"/>
                <a:cs typeface="Source Code Pro ExtraBold"/>
                <a:sym typeface="Source Code Pro ExtraBold"/>
              </a:rPr>
              <a:t>POUŽÍT</a:t>
            </a:r>
            <a:endParaRPr sz="4288">
              <a:solidFill>
                <a:srgbClr val="FFD966"/>
              </a:solidFill>
              <a:latin typeface="Source Code Pro ExtraBold"/>
              <a:ea typeface="Source Code Pro ExtraBold"/>
              <a:cs typeface="Source Code Pro ExtraBold"/>
              <a:sym typeface="Source Code Pro Extra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Proč videa?								</a:t>
            </a:r>
            <a:endParaRPr strike="sngStrike"/>
          </a:p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</a:t>
            </a:r>
            <a:r>
              <a:rPr lang="cs"/>
              <a:t>tručné (průměr 6 min) a srozumitelné shrnutí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Důraz na priority a příznaky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Opakovaně </a:t>
            </a:r>
            <a:r>
              <a:rPr lang="cs"/>
              <a:t>použitá</a:t>
            </a:r>
            <a:r>
              <a:rPr lang="cs"/>
              <a:t> </a:t>
            </a:r>
            <a:r>
              <a:rPr lang="cs"/>
              <a:t>jednoduchá</a:t>
            </a:r>
            <a:r>
              <a:rPr lang="cs"/>
              <a:t> schémata</a:t>
            </a:r>
            <a:endParaRPr/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462615">
            <a:off x="6264175" y="1118850"/>
            <a:ext cx="3048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000" y="3095750"/>
            <a:ext cx="3048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