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5" r:id="rId9"/>
    <p:sldId id="264" r:id="rId10"/>
    <p:sldId id="266" r:id="rId11"/>
    <p:sldId id="267" r:id="rId12"/>
    <p:sldId id="270" r:id="rId13"/>
    <p:sldId id="268" r:id="rId14"/>
    <p:sldId id="269" r:id="rId1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D60D3C-42B4-462B-882D-1E01D8C56CA3}" type="datetimeFigureOut">
              <a:rPr lang="cs-CZ" smtClean="0"/>
              <a:t>11.01.2024</a:t>
            </a:fld>
            <a:endParaRPr lang="cs-CZ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cs-CZ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F8EAFC-F399-4D5E-BC1C-DDEBEFE9A0B3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3509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D3187B-4C47-C5F2-ACBC-A8565CC5AD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cs-CZ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D22746F-99F4-AB5B-AC6F-3795B01F4C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cs-CZ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1A92BEA-4758-F00B-91F9-B7859FD84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A7DFF-BA47-4B0C-9D19-9C56ADA8AAE6}" type="datetime1">
              <a:rPr lang="cs-CZ" smtClean="0"/>
              <a:t>11.01.2024</a:t>
            </a:fld>
            <a:endParaRPr lang="cs-CZ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A7927F2-D89D-0D82-DB42-907D3B9F5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IP2023-Gerontotechnologie-Christiane Malá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BCD1C86-E0C5-0E04-5687-0892D5A25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B6DFA-05BA-483D-B9EC-A29680ABCCA8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6139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13FD61-C839-B83E-11D2-D3AE1DFF1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cs-CZ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918C30E-EA1D-7990-ECF5-4931813F3A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cs-CZ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42F7F92-2EA4-CF41-E947-3417CFEF5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18997-7C2F-4E9E-B44D-6DC78C375541}" type="datetime1">
              <a:rPr lang="cs-CZ" smtClean="0"/>
              <a:t>11.01.2024</a:t>
            </a:fld>
            <a:endParaRPr lang="cs-CZ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02A6FA3-5C7A-CB4F-9151-8ABB9C157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IP2023-Gerontotechnologie-Christiane Malá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1566027-AC39-7883-FB70-B83707887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B6DFA-05BA-483D-B9EC-A29680ABCCA8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0040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66B2EBB5-A362-9BA9-E55D-1C8EB2EE82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cs-CZ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A2180AE-AC3F-D195-C25B-5852AAD38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cs-CZ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7F27BA0-FEA9-C2E0-F030-9E04F939D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33A05-0951-401D-B0CA-D942C8ECBAEE}" type="datetime1">
              <a:rPr lang="cs-CZ" smtClean="0"/>
              <a:t>11.01.2024</a:t>
            </a:fld>
            <a:endParaRPr lang="cs-CZ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FA4D561-954D-F2D3-F2B6-EE166891B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IP2023-Gerontotechnologie-Christiane Malá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10582B-D92C-66A5-8D50-D4CCEC0A2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B6DFA-05BA-483D-B9EC-A29680ABCCA8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9270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B32BFF-4DF1-4C9E-450B-05C793B70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cs-CZ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5D8199A-8BDD-46EC-BF6D-53C345AAFA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cs-CZ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82020AC-FC2E-FD09-D4BD-13C26E3C0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6D63F-9060-4E40-B289-01FE57A10FA0}" type="datetime1">
              <a:rPr lang="cs-CZ" smtClean="0"/>
              <a:t>11.01.2024</a:t>
            </a:fld>
            <a:endParaRPr lang="cs-CZ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0F53AA0-5D1B-1875-6E3F-685957D27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IP2023-Gerontotechnologie-Christiane Malá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4496642-D1AD-C1BF-4335-52C6466E2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B6DFA-05BA-483D-B9EC-A29680ABCCA8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1349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9C3B8F-1A6B-20FA-3E49-2591C8BB2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cs-CZ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DEC62B8-3F06-3344-F721-4DF1C5B9A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85EBD5F-AD89-D773-CE0D-BBE12E3ED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AE1E6-F2A9-4EDA-9C19-3FF1481FBC05}" type="datetime1">
              <a:rPr lang="cs-CZ" smtClean="0"/>
              <a:t>11.01.2024</a:t>
            </a:fld>
            <a:endParaRPr lang="cs-CZ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AA81E66-F2CB-A633-AC19-468F324D4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IP2023-Gerontotechnologie-Christiane Malá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AE66D79-47BC-B64A-2627-E5071E9E6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B6DFA-05BA-483D-B9EC-A29680ABCCA8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5516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4A15CE-A1B4-D658-190F-C88B3F19F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cs-CZ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FD39AEF-6D8F-8426-C3A7-81FA7108E7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cs-CZ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B2D0E88-2D11-3613-5A05-D3ECDB82AC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cs-CZ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5BE268B-6333-ABB1-6746-5E8CC3F6B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68470-51D4-4250-8F33-21E4A8776E3A}" type="datetime1">
              <a:rPr lang="cs-CZ" smtClean="0"/>
              <a:t>11.01.2024</a:t>
            </a:fld>
            <a:endParaRPr lang="cs-CZ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89F19A9-9E5B-101C-F8F1-5EA5799A1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IP2023-Gerontotechnologie-Christiane Malá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1DD60FC-33AE-019E-BEBE-42F9A512E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B6DFA-05BA-483D-B9EC-A29680ABCCA8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1227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06520D-CBC8-215E-25AF-645310C40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cs-CZ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BDA516D-7B60-14EF-5075-560A3312B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2ED0706-59AE-7899-98A6-F816568339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cs-CZ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EC4CFDE-5533-3366-4C6C-4C544B9463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7C703C6-9C56-4CD8-798A-4A406C164F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cs-CZ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A4E69B6-AB03-FDE9-F416-31CA3340B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3459-E091-45C9-B171-D41267387E3F}" type="datetime1">
              <a:rPr lang="cs-CZ" smtClean="0"/>
              <a:t>11.01.2024</a:t>
            </a:fld>
            <a:endParaRPr lang="cs-CZ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9BC0A2E-8A61-E4FC-D0DE-4E4F4DE4D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IP2023-Gerontotechnologie-Christiane Malá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11C75FD-1C8F-D784-8C15-9B5910222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B6DFA-05BA-483D-B9EC-A29680ABCCA8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7216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4C4826-9B45-3D79-1B69-339692C37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cs-CZ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2B8E120-DE97-DD0A-F3C4-687A02C6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50B93-7888-4F41-BCBF-133DBB3DF2AF}" type="datetime1">
              <a:rPr lang="cs-CZ" smtClean="0"/>
              <a:t>11.01.2024</a:t>
            </a:fld>
            <a:endParaRPr lang="cs-CZ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0AFCB5C-492C-9F84-1099-9F55C036E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IP2023-Gerontotechnologie-Christiane Malá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FF0BFE8-5D29-7604-F266-1AFA15C3E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B6DFA-05BA-483D-B9EC-A29680ABCCA8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9988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D175928-E881-CDF6-53E6-4DE23182C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71399-1322-430B-AFCF-3982E0D0F145}" type="datetime1">
              <a:rPr lang="cs-CZ" smtClean="0"/>
              <a:t>11.01.2024</a:t>
            </a:fld>
            <a:endParaRPr lang="cs-CZ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4F73AAC-AF58-973E-489E-FBF6F8DA0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IP2023-Gerontotechnologie-Christiane Malá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0A57258-077F-3513-6C02-6084F73C7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B6DFA-05BA-483D-B9EC-A29680ABCCA8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9067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F61F10-984F-0BE9-8636-32C1B7CEE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cs-CZ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1BF27D-90C2-3242-1B8A-6AB7CE01B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cs-CZ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08BA166-5FD4-EE3A-5F79-9EAC3449EF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CDCCC98-F4CF-196E-91B9-06461F941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9172C-3205-48DA-A212-A96F67852B6F}" type="datetime1">
              <a:rPr lang="cs-CZ" smtClean="0"/>
              <a:t>11.01.2024</a:t>
            </a:fld>
            <a:endParaRPr lang="cs-CZ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53CB6EA-19C5-7E9D-D91C-37635AE74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IP2023-Gerontotechnologie-Christiane Malá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80F640D-DB83-4C9B-260A-5E24BE21C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B6DFA-05BA-483D-B9EC-A29680ABCCA8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6213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EE4420-7F8F-42D9-5A44-677A817A4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cs-CZ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862B0CF4-DDCA-8709-F5F3-868EBD398A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01B4EC4-044A-1EFE-F22D-22F006DD6E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C483EBF-374F-6F24-A78A-684949DF4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DA3AC-06BD-459B-80A8-BC4BEEFA91E9}" type="datetime1">
              <a:rPr lang="cs-CZ" smtClean="0"/>
              <a:t>11.01.2024</a:t>
            </a:fld>
            <a:endParaRPr lang="cs-CZ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882215B-58C2-8D12-D689-EEEE8AFF0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IP2023-Gerontotechnologie-Christiane Malá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B3DC2A6-EB23-F2F6-760E-BBF406E0C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B6DFA-05BA-483D-B9EC-A29680ABCCA8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8625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CC7C078-2867-8DC9-6351-8618D303C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cs-CZ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F767BF9-1E70-6FF6-FA51-BF68DD677D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cs-CZ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9C79255-1A94-C6F6-9FFE-D2504EAC9E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4F0E13-FF3C-4BD2-A94E-B0256FBFAD77}" type="datetime1">
              <a:rPr lang="cs-CZ" smtClean="0"/>
              <a:t>11.01.2024</a:t>
            </a:fld>
            <a:endParaRPr lang="cs-CZ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407BE49-38CE-FF66-7A80-463F8E4153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IP2023-Gerontotechnologie-Christiane Malá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2AC13D3-7871-3D05-594F-3C3B21AC46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B6DFA-05BA-483D-B9EC-A29680ABCCA8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2164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C6382FC-3AAC-0FC4-1181-BF201959468D}"/>
              </a:ext>
            </a:extLst>
          </p:cNvPr>
          <p:cNvSpPr txBox="1"/>
          <p:nvPr/>
        </p:nvSpPr>
        <p:spPr>
          <a:xfrm>
            <a:off x="328529" y="629174"/>
            <a:ext cx="6625943" cy="34237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Rozšíření</a:t>
            </a:r>
            <a:r>
              <a:rPr lang="en-US" sz="3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přednáškových</a:t>
            </a:r>
            <a:r>
              <a:rPr lang="en-US" sz="3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37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cvičebních</a:t>
            </a:r>
            <a:r>
              <a:rPr lang="en-US" sz="3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materiálů</a:t>
            </a:r>
            <a:r>
              <a:rPr lang="en-US" sz="3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v </a:t>
            </a:r>
            <a:r>
              <a:rPr lang="en-US" sz="37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oblasti</a:t>
            </a:r>
            <a:r>
              <a:rPr lang="en-US" sz="3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cs-CZ" sz="3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G</a:t>
            </a:r>
            <a:r>
              <a:rPr lang="en-US" sz="37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erontologie</a:t>
            </a:r>
            <a:r>
              <a:rPr lang="en-US" sz="3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/</a:t>
            </a:r>
            <a:r>
              <a:rPr lang="cs-CZ" sz="3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G</a:t>
            </a:r>
            <a:r>
              <a:rPr lang="en-US" sz="37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erontotechnologie</a:t>
            </a:r>
            <a:endParaRPr lang="en-US" sz="37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7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IP2023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24D0BB1-D770-56CC-877E-67C56DF227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79" r="3678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C02F0569-911A-A8B8-1CA0-591AB1A5F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IP2023-Gerontotechnologie-Christiane Malá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924B32B-C890-999F-C1A1-0B75AD41193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74002" y="5849302"/>
            <a:ext cx="899795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698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 descr="Ein Bild, das Kleidung, Person, Schuhwerk, Jeans enthält.&#10;&#10;Automatisch generierte Beschreibung">
            <a:extLst>
              <a:ext uri="{FF2B5EF4-FFF2-40B4-BE49-F238E27FC236}">
                <a16:creationId xmlns:a16="http://schemas.microsoft.com/office/drawing/2014/main" id="{5C07C861-EBA7-337B-ED38-8283782F8D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37" y="457201"/>
            <a:ext cx="2065042" cy="2753390"/>
          </a:xfrm>
          <a:prstGeom prst="rect">
            <a:avLst/>
          </a:prstGeom>
        </p:spPr>
      </p:pic>
      <p:pic>
        <p:nvPicPr>
          <p:cNvPr id="13" name="Grafik 12" descr="Ein Bild, das Kleidung, Person, Jeans, Mann enthält.&#10;&#10;Automatisch generierte Beschreibung">
            <a:extLst>
              <a:ext uri="{FF2B5EF4-FFF2-40B4-BE49-F238E27FC236}">
                <a16:creationId xmlns:a16="http://schemas.microsoft.com/office/drawing/2014/main" id="{48A50185-7352-12B9-2CA7-4A90245A8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622" y="457200"/>
            <a:ext cx="2065041" cy="2753389"/>
          </a:xfrm>
          <a:prstGeom prst="rect">
            <a:avLst/>
          </a:prstGeom>
        </p:spPr>
      </p:pic>
      <p:pic>
        <p:nvPicPr>
          <p:cNvPr id="5" name="Grafik 4" descr="Ein Bild, das Kleidung, Person, Schuhwerk, Im Haus enthält.&#10;&#10;Automatisch generierte Beschreibung">
            <a:extLst>
              <a:ext uri="{FF2B5EF4-FFF2-40B4-BE49-F238E27FC236}">
                <a16:creationId xmlns:a16="http://schemas.microsoft.com/office/drawing/2014/main" id="{0F51DB7B-5B8C-D84E-CF86-79F690A01C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057" y="457200"/>
            <a:ext cx="2065041" cy="2753389"/>
          </a:xfrm>
          <a:prstGeom prst="rect">
            <a:avLst/>
          </a:prstGeom>
        </p:spPr>
      </p:pic>
      <p:pic>
        <p:nvPicPr>
          <p:cNvPr id="16" name="Grafik 15" descr="Ein Bild, das Kleidung, Person, Schuhwerk, Frau enthält.&#10;&#10;Automatisch generierte Beschreibung">
            <a:extLst>
              <a:ext uri="{FF2B5EF4-FFF2-40B4-BE49-F238E27FC236}">
                <a16:creationId xmlns:a16="http://schemas.microsoft.com/office/drawing/2014/main" id="{C10AB887-E308-EB52-D8EE-028BC23793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632" y="457200"/>
            <a:ext cx="2065041" cy="2753389"/>
          </a:xfrm>
          <a:prstGeom prst="rect">
            <a:avLst/>
          </a:prstGeom>
        </p:spPr>
      </p:pic>
      <p:pic>
        <p:nvPicPr>
          <p:cNvPr id="18" name="Grafik 17" descr="Ein Bild, das Person, Kleidung, Schuhwerk, Mädchen enthält.&#10;&#10;Automatisch generierte Beschreibung">
            <a:extLst>
              <a:ext uri="{FF2B5EF4-FFF2-40B4-BE49-F238E27FC236}">
                <a16:creationId xmlns:a16="http://schemas.microsoft.com/office/drawing/2014/main" id="{54C578AA-036B-E9DF-6D41-5CB4AE3296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924" y="3429000"/>
            <a:ext cx="3901437" cy="292607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384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C6382FC-3AAC-0FC4-1181-BF201959468D}"/>
              </a:ext>
            </a:extLst>
          </p:cNvPr>
          <p:cNvSpPr txBox="1"/>
          <p:nvPr/>
        </p:nvSpPr>
        <p:spPr>
          <a:xfrm>
            <a:off x="6491653" y="3799272"/>
            <a:ext cx="5193748" cy="637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Propagační akce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3E82067-5130-DBC9-9A3D-249AB4A6EAAC}"/>
              </a:ext>
            </a:extLst>
          </p:cNvPr>
          <p:cNvSpPr txBox="1"/>
          <p:nvPr/>
        </p:nvSpPr>
        <p:spPr>
          <a:xfrm>
            <a:off x="6479648" y="4510585"/>
            <a:ext cx="5366610" cy="1758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F"/>
                </a:solidFill>
              </a:rPr>
              <a:t>Noc vědců 06.10.2023 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F"/>
                </a:solidFill>
              </a:rPr>
              <a:t>Různé představení oborů/fakulty studentům 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C02F0569-911A-A8B8-1CA0-591AB1A5F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74743" y="6312958"/>
            <a:ext cx="390673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IP2023-Gerontotechnologie-Christiane Malá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924B32B-C890-999F-C1A1-0B75AD411938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274002" y="5849302"/>
            <a:ext cx="899795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7057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C6382FC-3AAC-0FC4-1181-BF201959468D}"/>
              </a:ext>
            </a:extLst>
          </p:cNvPr>
          <p:cNvSpPr txBox="1"/>
          <p:nvPr/>
        </p:nvSpPr>
        <p:spPr>
          <a:xfrm>
            <a:off x="445975" y="417353"/>
            <a:ext cx="11617394" cy="6239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3700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Vyčerpání finanční prostředky</a:t>
            </a:r>
            <a:endParaRPr lang="en-US" sz="3700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C02F0569-911A-A8B8-1CA0-591AB1A5F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IP2023-Gerontotechnologie-Christiane Malá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924B32B-C890-999F-C1A1-0B75AD4119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74002" y="5849302"/>
            <a:ext cx="899795" cy="899795"/>
          </a:xfrm>
          <a:prstGeom prst="rect">
            <a:avLst/>
          </a:prstGeom>
        </p:spPr>
      </p:pic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C8153D90-76C2-764D-2D76-954456EB0A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678478"/>
              </p:ext>
            </p:extLst>
          </p:nvPr>
        </p:nvGraphicFramePr>
        <p:xfrm>
          <a:off x="563927" y="1441291"/>
          <a:ext cx="8128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9765">
                  <a:extLst>
                    <a:ext uri="{9D8B030D-6E8A-4147-A177-3AD203B41FA5}">
                      <a16:colId xmlns:a16="http://schemas.microsoft.com/office/drawing/2014/main" val="3821286622"/>
                    </a:ext>
                  </a:extLst>
                </a:gridCol>
                <a:gridCol w="2189526">
                  <a:extLst>
                    <a:ext uri="{9D8B030D-6E8A-4147-A177-3AD203B41FA5}">
                      <a16:colId xmlns:a16="http://schemas.microsoft.com/office/drawing/2014/main" val="3940796891"/>
                    </a:ext>
                  </a:extLst>
                </a:gridCol>
                <a:gridCol w="2038525">
                  <a:extLst>
                    <a:ext uri="{9D8B030D-6E8A-4147-A177-3AD203B41FA5}">
                      <a16:colId xmlns:a16="http://schemas.microsoft.com/office/drawing/2014/main" val="4044815557"/>
                    </a:ext>
                  </a:extLst>
                </a:gridCol>
                <a:gridCol w="2400184">
                  <a:extLst>
                    <a:ext uri="{9D8B030D-6E8A-4147-A177-3AD203B41FA5}">
                      <a16:colId xmlns:a16="http://schemas.microsoft.com/office/drawing/2014/main" val="14725923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napl</a:t>
                      </a:r>
                      <a:r>
                        <a:rPr lang="cs-CZ" dirty="0"/>
                        <a:t>á</a:t>
                      </a:r>
                      <a:r>
                        <a:rPr lang="de-DE" dirty="0" err="1"/>
                        <a:t>novano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err="1"/>
                        <a:t>vyčerpano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zbylo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8502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Materiál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dirty="0"/>
                        <a:t>110.000,00 CZK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dirty="0"/>
                        <a:t>105.341,27 CZK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dirty="0"/>
                        <a:t>4.658,73 CZK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2477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Služby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dirty="0"/>
                        <a:t>2.000,00 CZK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dirty="0"/>
                        <a:t>799,46 CZK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dirty="0"/>
                        <a:t>1.200,54 CZK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85316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Stipendia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dirty="0"/>
                        <a:t>15.000,00 CZK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dirty="0"/>
                        <a:t>15.000,00 CZK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dirty="0"/>
                        <a:t>0 CZK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7451578"/>
                  </a:ext>
                </a:extLst>
              </a:tr>
            </a:tbl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576DF23D-8320-0374-304D-5B015307EF52}"/>
              </a:ext>
            </a:extLst>
          </p:cNvPr>
          <p:cNvSpPr txBox="1"/>
          <p:nvPr/>
        </p:nvSpPr>
        <p:spPr>
          <a:xfrm>
            <a:off x="2213994" y="3254294"/>
            <a:ext cx="5939406" cy="2265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Byly zakoupeny:</a:t>
            </a:r>
          </a:p>
          <a:p>
            <a:endParaRPr 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AgeManSuit®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Brýle, které simulují zrakové postižení související s věkem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Tremorsimulátor</a:t>
            </a:r>
            <a:endParaRPr 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Tremorkomepensační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program</a:t>
            </a:r>
          </a:p>
        </p:txBody>
      </p:sp>
    </p:spTree>
    <p:extLst>
      <p:ext uri="{BB962C8B-B14F-4D97-AF65-F5344CB8AC3E}">
        <p14:creationId xmlns:p14="http://schemas.microsoft.com/office/powerpoint/2010/main" val="29996296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C6382FC-3AAC-0FC4-1181-BF201959468D}"/>
              </a:ext>
            </a:extLst>
          </p:cNvPr>
          <p:cNvSpPr txBox="1"/>
          <p:nvPr/>
        </p:nvSpPr>
        <p:spPr>
          <a:xfrm>
            <a:off x="445975" y="417353"/>
            <a:ext cx="11617394" cy="6239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3700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Schválené </a:t>
            </a:r>
            <a:r>
              <a:rPr lang="cs-CZ" sz="3700" dirty="0" err="1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změný</a:t>
            </a:r>
            <a:r>
              <a:rPr lang="cs-CZ" sz="3700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 v projektu</a:t>
            </a:r>
            <a:endParaRPr lang="en-US" sz="3700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C02F0569-911A-A8B8-1CA0-591AB1A5F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IP2023-Gerontotechnologie-Christiane Malá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924B32B-C890-999F-C1A1-0B75AD4119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74002" y="5849302"/>
            <a:ext cx="899795" cy="899795"/>
          </a:xfrm>
          <a:prstGeom prst="rect">
            <a:avLst/>
          </a:prstGeom>
        </p:spPr>
      </p:pic>
      <p:pic>
        <p:nvPicPr>
          <p:cNvPr id="3" name="Grafik 2" descr="Ein Bild, das Text, Screenshot, Schrift, Digitale Uhr enthält.&#10;&#10;Automatisch generierte Beschreibung">
            <a:extLst>
              <a:ext uri="{FF2B5EF4-FFF2-40B4-BE49-F238E27FC236}">
                <a16:creationId xmlns:a16="http://schemas.microsoft.com/office/drawing/2014/main" id="{146C6059-087B-7008-50B7-CB38E53293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505" y="75291"/>
            <a:ext cx="3829574" cy="2051673"/>
          </a:xfrm>
          <a:prstGeom prst="rect">
            <a:avLst/>
          </a:prstGeom>
        </p:spPr>
      </p:pic>
      <p:pic>
        <p:nvPicPr>
          <p:cNvPr id="8" name="Grafik 7" descr="Ein Bild, das Text, Screenshot, Display, Software enthält.&#10;&#10;Automatisch generierte Beschreibung">
            <a:extLst>
              <a:ext uri="{FF2B5EF4-FFF2-40B4-BE49-F238E27FC236}">
                <a16:creationId xmlns:a16="http://schemas.microsoft.com/office/drawing/2014/main" id="{4BD32C2F-D129-2286-20F1-2A11188D72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505" y="4243011"/>
            <a:ext cx="3829574" cy="2197636"/>
          </a:xfrm>
          <a:prstGeom prst="rect">
            <a:avLst/>
          </a:prstGeom>
        </p:spPr>
      </p:pic>
      <p:pic>
        <p:nvPicPr>
          <p:cNvPr id="10" name="Grafik 9" descr="Ein Bild, das Text, Screenshot, lila, Multimedia-Software enthält.&#10;&#10;Automatisch generierte Beschreibung">
            <a:extLst>
              <a:ext uri="{FF2B5EF4-FFF2-40B4-BE49-F238E27FC236}">
                <a16:creationId xmlns:a16="http://schemas.microsoft.com/office/drawing/2014/main" id="{FE2FB20E-34CA-5A0D-17DC-CC44D4F585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505" y="2117908"/>
            <a:ext cx="3829574" cy="2170092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F0D19AA5-9963-945D-EE0B-1AE8AC112353}"/>
              </a:ext>
            </a:extLst>
          </p:cNvPr>
          <p:cNvSpPr txBox="1"/>
          <p:nvPr/>
        </p:nvSpPr>
        <p:spPr>
          <a:xfrm>
            <a:off x="345769" y="1458629"/>
            <a:ext cx="64039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/>
              <a:t>1.200,54CZK z služba do stipendia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/>
              <a:t>4.658,73CZK z materiál do stipendia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Tyto prostředky byly vyplaceny rovným dílem 2 studentům z oboru Informatika a kybernetika ve zdravotnictví které vytvořili v rámci projektu aplikace na podporu výuku který proběhl s nakoupením </a:t>
            </a:r>
            <a:r>
              <a:rPr lang="cs-CZ" dirty="0" err="1"/>
              <a:t>AgeSuitem</a:t>
            </a:r>
            <a:r>
              <a:rPr lang="cs-CZ" dirty="0"/>
              <a:t> a příslušenstvím.</a:t>
            </a:r>
          </a:p>
        </p:txBody>
      </p:sp>
    </p:spTree>
    <p:extLst>
      <p:ext uri="{BB962C8B-B14F-4D97-AF65-F5344CB8AC3E}">
        <p14:creationId xmlns:p14="http://schemas.microsoft.com/office/powerpoint/2010/main" val="4146483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C6382FC-3AAC-0FC4-1181-BF201959468D}"/>
              </a:ext>
            </a:extLst>
          </p:cNvPr>
          <p:cNvSpPr txBox="1"/>
          <p:nvPr/>
        </p:nvSpPr>
        <p:spPr>
          <a:xfrm>
            <a:off x="445975" y="417353"/>
            <a:ext cx="11617394" cy="6239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3700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Souhrn projektu</a:t>
            </a:r>
            <a:endParaRPr lang="en-US" sz="3700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C02F0569-911A-A8B8-1CA0-591AB1A5F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IP2023-Gerontotechnologie-Christiane Malá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924B32B-C890-999F-C1A1-0B75AD4119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74002" y="5849302"/>
            <a:ext cx="899795" cy="89979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B24DB0C7-4859-98BD-D5F8-E27219575915}"/>
              </a:ext>
            </a:extLst>
          </p:cNvPr>
          <p:cNvSpPr txBox="1"/>
          <p:nvPr/>
        </p:nvSpPr>
        <p:spPr>
          <a:xfrm>
            <a:off x="538254" y="1300856"/>
            <a:ext cx="10687574" cy="3276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Zvyšování povědomí studentů o fyzických omezeních seniorů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Vytvoř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it</a:t>
            </a:r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porozumění prostřednictvím své vlastní zkušenosti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Praktická cvičení poskytují úvod do teoretického zpracování tématu v přednášce</a:t>
            </a:r>
            <a:endParaRPr lang="de-DE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Byly s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pln</a:t>
            </a:r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ě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 v</a:t>
            </a:r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š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echny</a:t>
            </a:r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indikatory</a:t>
            </a:r>
            <a:endParaRPr lang="cs-CZ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cs-CZ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Projekt bylo studentům velice pozitivně hodnocen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 budoucnost využiti zakoupených prostředků na propagačních akcích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3ED27B3-79B9-0238-CBB0-D7BA2F4CF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05" y="1300856"/>
            <a:ext cx="513987" cy="50434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BA7B38A-1DF0-E536-5C53-0D0A524AC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17" y="1736300"/>
            <a:ext cx="513987" cy="50434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58D8140-C2D0-A7BD-352C-791CB0B4C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17" y="2221195"/>
            <a:ext cx="513987" cy="50434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83355A6-79BA-76AF-0134-135BE6FA2E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05" y="2691351"/>
            <a:ext cx="513987" cy="50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151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924B32B-C890-999F-C1A1-0B75AD4119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74002" y="5849302"/>
            <a:ext cx="899795" cy="899795"/>
          </a:xfrm>
          <a:prstGeom prst="rect">
            <a:avLst/>
          </a:prstGeom>
        </p:spPr>
      </p:pic>
      <p:pic>
        <p:nvPicPr>
          <p:cNvPr id="3" name="Grafik 2" descr="Ein Bild, das Smiley, Person, Spielzeug, Lächeln enthält.&#10;&#10;Automatisch generierte Beschreibung">
            <a:extLst>
              <a:ext uri="{FF2B5EF4-FFF2-40B4-BE49-F238E27FC236}">
                <a16:creationId xmlns:a16="http://schemas.microsoft.com/office/drawing/2014/main" id="{DA95B375-B00A-8C61-A4D2-16FED6A0A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0"/>
            <a:ext cx="9144001" cy="68580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CC6382FC-3AAC-0FC4-1181-BF201959468D}"/>
              </a:ext>
            </a:extLst>
          </p:cNvPr>
          <p:cNvSpPr txBox="1"/>
          <p:nvPr/>
        </p:nvSpPr>
        <p:spPr>
          <a:xfrm>
            <a:off x="4445627" y="409563"/>
            <a:ext cx="4033746" cy="6239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3700" dirty="0">
                <a:solidFill>
                  <a:schemeClr val="bg1"/>
                </a:solidFill>
                <a:ea typeface="+mj-ea"/>
                <a:cs typeface="+mj-cs"/>
              </a:rPr>
              <a:t>Děkují za pozornost</a:t>
            </a:r>
            <a:endParaRPr lang="en-US" sz="3700" dirty="0">
              <a:solidFill>
                <a:schemeClr val="bg1"/>
              </a:solidFill>
              <a:ea typeface="+mj-ea"/>
              <a:cs typeface="+mj-cs"/>
            </a:endParaRP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C02F0569-911A-A8B8-1CA0-591AB1A5F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IP2023-Gerontotechnologie-Christiane Malá</a:t>
            </a:r>
          </a:p>
        </p:txBody>
      </p:sp>
    </p:spTree>
    <p:extLst>
      <p:ext uri="{BB962C8B-B14F-4D97-AF65-F5344CB8AC3E}">
        <p14:creationId xmlns:p14="http://schemas.microsoft.com/office/powerpoint/2010/main" val="1862184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C6382FC-3AAC-0FC4-1181-BF201959468D}"/>
              </a:ext>
            </a:extLst>
          </p:cNvPr>
          <p:cNvSpPr txBox="1"/>
          <p:nvPr/>
        </p:nvSpPr>
        <p:spPr>
          <a:xfrm>
            <a:off x="445975" y="417353"/>
            <a:ext cx="11617394" cy="6239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de-DE" sz="3700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S</a:t>
            </a:r>
            <a:r>
              <a:rPr lang="cs-CZ" sz="3700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tav</a:t>
            </a:r>
            <a:r>
              <a:rPr lang="de-DE" sz="3700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 p</a:t>
            </a:r>
            <a:r>
              <a:rPr lang="cs-CZ" sz="3700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ř</a:t>
            </a:r>
            <a:r>
              <a:rPr lang="de-DE" sz="3700" dirty="0" err="1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ed</a:t>
            </a:r>
            <a:r>
              <a:rPr lang="de-DE" sz="3700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 </a:t>
            </a:r>
            <a:r>
              <a:rPr lang="de-DE" sz="3700" dirty="0" err="1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projektem</a:t>
            </a:r>
            <a:endParaRPr lang="en-US" sz="3700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C02F0569-911A-A8B8-1CA0-591AB1A5F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IP2023-Gerontotechnologie-Christiane Malá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924B32B-C890-999F-C1A1-0B75AD4119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74002" y="5849302"/>
            <a:ext cx="899795" cy="89979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E9AF320-BFFE-1845-8DFD-D45C35BEB022}"/>
              </a:ext>
            </a:extLst>
          </p:cNvPr>
          <p:cNvSpPr txBox="1"/>
          <p:nvPr/>
        </p:nvSpPr>
        <p:spPr>
          <a:xfrm>
            <a:off x="520117" y="1085700"/>
            <a:ext cx="11459362" cy="1429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Téma gerontologie/gerontotechnologie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- </a:t>
            </a:r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tím i speciální potřeby seniorů, pokud jde o technologie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-</a:t>
            </a:r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nebylo v oboru IKZ integrováno do žádného předmětu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Obsah předmětu AZI obsahoval některá opakující se témata, která již byla probírána v jiných předmětech</a:t>
            </a:r>
            <a:endParaRPr lang="de-DE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A6D8BDD-9669-C7B6-C531-875C22F00E70}"/>
              </a:ext>
            </a:extLst>
          </p:cNvPr>
          <p:cNvSpPr txBox="1"/>
          <p:nvPr/>
        </p:nvSpPr>
        <p:spPr>
          <a:xfrm>
            <a:off x="520117" y="3540477"/>
            <a:ext cx="11617394" cy="6239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3700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Cíle projektu</a:t>
            </a:r>
            <a:endParaRPr lang="en-US" sz="3700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9199A51-D9A6-BAA4-551D-55059D3E431F}"/>
              </a:ext>
            </a:extLst>
          </p:cNvPr>
          <p:cNvSpPr txBox="1"/>
          <p:nvPr/>
        </p:nvSpPr>
        <p:spPr>
          <a:xfrm>
            <a:off x="520117" y="4283155"/>
            <a:ext cx="10687574" cy="1429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Zvyšování povědomí studentů o fyzických omezeních seniorů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Vytvoř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it</a:t>
            </a:r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porozumění prostřednictvím své vlastní zkušenosti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Praktická cvičení poskytují úvod do teoretického zpracování tématu v přednášce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830622D-C87A-6ED2-A945-A62748BD8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8028" y="2634077"/>
            <a:ext cx="3210883" cy="245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976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C6382FC-3AAC-0FC4-1181-BF201959468D}"/>
              </a:ext>
            </a:extLst>
          </p:cNvPr>
          <p:cNvSpPr txBox="1"/>
          <p:nvPr/>
        </p:nvSpPr>
        <p:spPr>
          <a:xfrm>
            <a:off x="445975" y="417353"/>
            <a:ext cx="11617394" cy="6239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3700" dirty="0" err="1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Indikatory</a:t>
            </a:r>
            <a:endParaRPr lang="en-US" sz="3700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C02F0569-911A-A8B8-1CA0-591AB1A5F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IP2023-Gerontotechnologie-Christiane Malá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924B32B-C890-999F-C1A1-0B75AD4119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74002" y="5849302"/>
            <a:ext cx="899795" cy="89979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E2696CA-CC0B-CECF-EC42-D0C755E269E5}"/>
              </a:ext>
            </a:extLst>
          </p:cNvPr>
          <p:cNvSpPr txBox="1"/>
          <p:nvPr/>
        </p:nvSpPr>
        <p:spPr>
          <a:xfrm>
            <a:off x="854979" y="1718898"/>
            <a:ext cx="3549242" cy="2784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4x nové vytvořené úlohy v ČJ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4x nové vytvořené úlohy v AJ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1x mat. na propagaci v ČJ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1x mat. na propagaci v AJ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využití studenty 100%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E5AF8A6-B0BF-48EC-D7F2-FEA38BC20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1024" y="214892"/>
            <a:ext cx="4057650" cy="261937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652F377-2BB4-08B7-C7FC-BA21E25DA6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3340" y="2202316"/>
            <a:ext cx="3562350" cy="271462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5EEAEFE-7469-7B95-FF96-6E8C3BE59C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6945" y="3469092"/>
            <a:ext cx="3462904" cy="261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18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C6382FC-3AAC-0FC4-1181-BF201959468D}"/>
              </a:ext>
            </a:extLst>
          </p:cNvPr>
          <p:cNvSpPr txBox="1"/>
          <p:nvPr/>
        </p:nvSpPr>
        <p:spPr>
          <a:xfrm>
            <a:off x="445975" y="417353"/>
            <a:ext cx="11617394" cy="6239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de-DE" sz="3700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Ú</a:t>
            </a:r>
            <a:r>
              <a:rPr lang="cs-CZ" sz="3700" dirty="0" err="1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loha</a:t>
            </a:r>
            <a:r>
              <a:rPr lang="cs-CZ" sz="3700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 č. 1</a:t>
            </a:r>
            <a:r>
              <a:rPr lang="de-DE" sz="3700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 – Age Suit</a:t>
            </a:r>
            <a:endParaRPr lang="en-US" sz="3700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C02F0569-911A-A8B8-1CA0-591AB1A5F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IP2023-Gerontotechnologie-Christiane Malá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924B32B-C890-999F-C1A1-0B75AD4119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74002" y="5849302"/>
            <a:ext cx="899795" cy="89979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538C470-8C45-B946-C3F5-061C6139F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565" y="1573847"/>
            <a:ext cx="5972175" cy="3495675"/>
          </a:xfrm>
          <a:prstGeom prst="rect">
            <a:avLst/>
          </a:prstGeom>
        </p:spPr>
      </p:pic>
      <p:pic>
        <p:nvPicPr>
          <p:cNvPr id="8" name="Grafik 7" descr="Ein Bild, das Wand, Person, Kleidung, Im Haus enthält.&#10;&#10;Automatisch generierte Beschreibung">
            <a:extLst>
              <a:ext uri="{FF2B5EF4-FFF2-40B4-BE49-F238E27FC236}">
                <a16:creationId xmlns:a16="http://schemas.microsoft.com/office/drawing/2014/main" id="{D9BD6F5E-E1D1-416E-3DDA-64CBA510E2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954212" y="735951"/>
            <a:ext cx="4767942" cy="357595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0462CFB-D729-D425-0DFD-9AF86B8A15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4714" y="1866153"/>
            <a:ext cx="2411131" cy="207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51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C6382FC-3AAC-0FC4-1181-BF201959468D}"/>
              </a:ext>
            </a:extLst>
          </p:cNvPr>
          <p:cNvSpPr txBox="1"/>
          <p:nvPr/>
        </p:nvSpPr>
        <p:spPr>
          <a:xfrm>
            <a:off x="445975" y="417353"/>
            <a:ext cx="11617394" cy="6239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3700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Úloha č. 2 – Tremor-kompensační-nástroj</a:t>
            </a:r>
            <a:endParaRPr lang="en-US" sz="3700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C02F0569-911A-A8B8-1CA0-591AB1A5F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IP2023-Gerontotechnologie-Christiane Malá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924B32B-C890-999F-C1A1-0B75AD4119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74002" y="5849302"/>
            <a:ext cx="899795" cy="89979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AEC41B2-B0A8-DA1F-5A93-520836B1F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723" y="1105617"/>
            <a:ext cx="5192436" cy="4932395"/>
          </a:xfrm>
          <a:prstGeom prst="rect">
            <a:avLst/>
          </a:prstGeom>
        </p:spPr>
      </p:pic>
      <p:pic>
        <p:nvPicPr>
          <p:cNvPr id="8" name="Grafik 7" descr="Ein Bild, das Person, Computertastatur, Computer, Büroausstattung enthält.&#10;&#10;Automatisch generierte Beschreibung">
            <a:extLst>
              <a:ext uri="{FF2B5EF4-FFF2-40B4-BE49-F238E27FC236}">
                <a16:creationId xmlns:a16="http://schemas.microsoft.com/office/drawing/2014/main" id="{8ED813ED-3C4C-79A4-22BF-3610C6ECFC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60927" y="1653791"/>
            <a:ext cx="4385388" cy="32890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A11FEA5-1CD7-1126-AC40-0CBF05F6A1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4133" y="3624394"/>
            <a:ext cx="2953865" cy="298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8591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C6382FC-3AAC-0FC4-1181-BF201959468D}"/>
              </a:ext>
            </a:extLst>
          </p:cNvPr>
          <p:cNvSpPr txBox="1"/>
          <p:nvPr/>
        </p:nvSpPr>
        <p:spPr>
          <a:xfrm>
            <a:off x="445975" y="417353"/>
            <a:ext cx="11617394" cy="6239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pt-BR" sz="3700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Úloha č. 3 – tremor simulátor Tremor Explorer</a:t>
            </a:r>
            <a:endParaRPr lang="en-US" sz="3700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C02F0569-911A-A8B8-1CA0-591AB1A5F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IP2023-Gerontotechnologie-Christiane Malá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924B32B-C890-999F-C1A1-0B75AD4119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74002" y="5849302"/>
            <a:ext cx="899795" cy="89979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4D042EE-0CDB-2A29-7C1E-33D29A3E6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878" y="2003845"/>
            <a:ext cx="4600337" cy="258768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8AF1F63-EBC5-5F8A-D6BE-D5C6C1494E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876" y="1335540"/>
            <a:ext cx="55626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150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C6382FC-3AAC-0FC4-1181-BF201959468D}"/>
              </a:ext>
            </a:extLst>
          </p:cNvPr>
          <p:cNvSpPr txBox="1"/>
          <p:nvPr/>
        </p:nvSpPr>
        <p:spPr>
          <a:xfrm>
            <a:off x="445975" y="417353"/>
            <a:ext cx="11617394" cy="6239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3700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Úloha č. 4 – oční vady ve staří</a:t>
            </a:r>
            <a:endParaRPr lang="en-US" sz="3700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C02F0569-911A-A8B8-1CA0-591AB1A5F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IP2023-Gerontotechnologie-Christiane Malá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924B32B-C890-999F-C1A1-0B75AD4119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74002" y="5849302"/>
            <a:ext cx="899795" cy="89979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1FB121C-903F-939F-02B7-F29F83BB1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799" y="1184602"/>
            <a:ext cx="4470493" cy="502842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0C311F8-41B8-55AB-C049-E4C31656E1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1819" y="931078"/>
            <a:ext cx="3309561" cy="5028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447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C6382FC-3AAC-0FC4-1181-BF201959468D}"/>
              </a:ext>
            </a:extLst>
          </p:cNvPr>
          <p:cNvSpPr txBox="1"/>
          <p:nvPr/>
        </p:nvSpPr>
        <p:spPr>
          <a:xfrm>
            <a:off x="445975" y="103475"/>
            <a:ext cx="11617394" cy="9378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2800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Gerontotechnologie ve </a:t>
            </a:r>
            <a:endParaRPr lang="de-DE" sz="2800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2800" dirty="0" err="1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vyuce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C02F0569-911A-A8B8-1CA0-591AB1A5F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IP2023-Gerontotechnologie-Christiane Malá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924B32B-C890-999F-C1A1-0B75AD4119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74002" y="5849302"/>
            <a:ext cx="899795" cy="89979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FE2FAB5-2B7C-E639-890E-05831C571EC0}"/>
              </a:ext>
            </a:extLst>
          </p:cNvPr>
          <p:cNvSpPr txBox="1"/>
          <p:nvPr/>
        </p:nvSpPr>
        <p:spPr>
          <a:xfrm>
            <a:off x="487259" y="1313046"/>
            <a:ext cx="469059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Datumy přednášky/cvičení IKZ 2.roč </a:t>
            </a:r>
            <a:r>
              <a:rPr lang="cs-CZ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F7PBKAZI-I</a:t>
            </a:r>
          </a:p>
          <a:p>
            <a:endParaRPr 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25.04.2023/09.05.2023/23.05.2023</a:t>
            </a:r>
          </a:p>
          <a:p>
            <a:endParaRPr 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Studenti procházeli projektovými stanovišti ve skupinách po dvou na principu rotace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Série cvičení byla rozšířena o přednášku na dané téma</a:t>
            </a:r>
          </a:p>
          <a:p>
            <a:endParaRPr 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cs-CZ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Datumy cvičení BMT+IKZ 1.roč </a:t>
            </a:r>
            <a:r>
              <a:rPr lang="cs-CZ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F7PBBKT+ F7PBKKT</a:t>
            </a:r>
          </a:p>
          <a:p>
            <a:endParaRPr lang="cs-CZ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10.10.2023/16.10.2023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5423F40-51BB-9B49-9A96-80B5BF437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8286" y="103476"/>
            <a:ext cx="6391469" cy="4234438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89A9831F-F6C6-2C0C-59FE-C7040D66405A}"/>
              </a:ext>
            </a:extLst>
          </p:cNvPr>
          <p:cNvSpPr/>
          <p:nvPr/>
        </p:nvSpPr>
        <p:spPr>
          <a:xfrm>
            <a:off x="5549745" y="1859691"/>
            <a:ext cx="6284668" cy="27727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ADC87639-4BC4-6CA3-F7A9-36BE9CB62666}"/>
              </a:ext>
            </a:extLst>
          </p:cNvPr>
          <p:cNvSpPr/>
          <p:nvPr/>
        </p:nvSpPr>
        <p:spPr>
          <a:xfrm>
            <a:off x="5549745" y="3668402"/>
            <a:ext cx="4896394" cy="35039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Pfeil: nach rechts 10">
            <a:extLst>
              <a:ext uri="{FF2B5EF4-FFF2-40B4-BE49-F238E27FC236}">
                <a16:creationId xmlns:a16="http://schemas.microsoft.com/office/drawing/2014/main" id="{707248CA-DFD7-D1DB-003D-127AA3801C94}"/>
              </a:ext>
            </a:extLst>
          </p:cNvPr>
          <p:cNvSpPr/>
          <p:nvPr/>
        </p:nvSpPr>
        <p:spPr>
          <a:xfrm>
            <a:off x="4513277" y="1979802"/>
            <a:ext cx="755009" cy="201336"/>
          </a:xfrm>
          <a:prstGeom prst="right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8CD0EAA-59F4-7F62-6D5F-214E1CA468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166" y="4310764"/>
            <a:ext cx="5334247" cy="2072736"/>
          </a:xfrm>
          <a:prstGeom prst="rect">
            <a:avLst/>
          </a:prstGeom>
        </p:spPr>
      </p:pic>
      <p:sp>
        <p:nvSpPr>
          <p:cNvPr id="12" name="Pfeil: nach rechts 11">
            <a:extLst>
              <a:ext uri="{FF2B5EF4-FFF2-40B4-BE49-F238E27FC236}">
                <a16:creationId xmlns:a16="http://schemas.microsoft.com/office/drawing/2014/main" id="{E2DB2F3C-3CB1-7ED3-F778-B622A62A7525}"/>
              </a:ext>
            </a:extLst>
          </p:cNvPr>
          <p:cNvSpPr/>
          <p:nvPr/>
        </p:nvSpPr>
        <p:spPr>
          <a:xfrm>
            <a:off x="5740119" y="4388733"/>
            <a:ext cx="711762" cy="9952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Pfeil: nach rechts 12">
            <a:extLst>
              <a:ext uri="{FF2B5EF4-FFF2-40B4-BE49-F238E27FC236}">
                <a16:creationId xmlns:a16="http://schemas.microsoft.com/office/drawing/2014/main" id="{863EF1C2-C166-DEC2-160D-A893E2653BBE}"/>
              </a:ext>
            </a:extLst>
          </p:cNvPr>
          <p:cNvSpPr/>
          <p:nvPr/>
        </p:nvSpPr>
        <p:spPr>
          <a:xfrm>
            <a:off x="5738595" y="5673647"/>
            <a:ext cx="711762" cy="9952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Pfeil: nach rechts 14">
            <a:extLst>
              <a:ext uri="{FF2B5EF4-FFF2-40B4-BE49-F238E27FC236}">
                <a16:creationId xmlns:a16="http://schemas.microsoft.com/office/drawing/2014/main" id="{659C6765-8F8C-51B1-E45B-9E06FE1A9DDB}"/>
              </a:ext>
            </a:extLst>
          </p:cNvPr>
          <p:cNvSpPr/>
          <p:nvPr/>
        </p:nvSpPr>
        <p:spPr>
          <a:xfrm>
            <a:off x="5738595" y="5886889"/>
            <a:ext cx="711762" cy="9952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Pfeil: nach rechts 15">
            <a:extLst>
              <a:ext uri="{FF2B5EF4-FFF2-40B4-BE49-F238E27FC236}">
                <a16:creationId xmlns:a16="http://schemas.microsoft.com/office/drawing/2014/main" id="{D5FAC501-FAFB-15E7-16E6-89783E921355}"/>
              </a:ext>
            </a:extLst>
          </p:cNvPr>
          <p:cNvSpPr/>
          <p:nvPr/>
        </p:nvSpPr>
        <p:spPr>
          <a:xfrm>
            <a:off x="5738595" y="6051899"/>
            <a:ext cx="711762" cy="9952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Pfeil: nach rechts 16">
            <a:extLst>
              <a:ext uri="{FF2B5EF4-FFF2-40B4-BE49-F238E27FC236}">
                <a16:creationId xmlns:a16="http://schemas.microsoft.com/office/drawing/2014/main" id="{7C813FA9-A54E-52B8-C0DB-420E9042A19A}"/>
              </a:ext>
            </a:extLst>
          </p:cNvPr>
          <p:cNvSpPr/>
          <p:nvPr/>
        </p:nvSpPr>
        <p:spPr>
          <a:xfrm>
            <a:off x="5738595" y="6216909"/>
            <a:ext cx="711762" cy="9952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4159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C6382FC-3AAC-0FC4-1181-BF201959468D}"/>
              </a:ext>
            </a:extLst>
          </p:cNvPr>
          <p:cNvSpPr txBox="1"/>
          <p:nvPr/>
        </p:nvSpPr>
        <p:spPr>
          <a:xfrm>
            <a:off x="445975" y="417353"/>
            <a:ext cx="11617394" cy="6239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3700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Propagační </a:t>
            </a:r>
            <a:r>
              <a:rPr lang="cs-CZ" sz="3700" dirty="0" err="1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materialy</a:t>
            </a:r>
            <a:endParaRPr lang="en-US" sz="3700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C02F0569-911A-A8B8-1CA0-591AB1A5F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IP2023-Gerontotechnologie-Christiane Malá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924B32B-C890-999F-C1A1-0B75AD4119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74002" y="5849302"/>
            <a:ext cx="899795" cy="89979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E906488-B689-6671-31BB-9C7AA612F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446" y="1022673"/>
            <a:ext cx="3557243" cy="519715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11BAC86-B971-8327-7C6E-49B5B5ACA8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3853" y="1022672"/>
            <a:ext cx="3544913" cy="5197151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1853FCAB-415E-8EC8-5B70-5783EBCEEAA3}"/>
              </a:ext>
            </a:extLst>
          </p:cNvPr>
          <p:cNvSpPr txBox="1"/>
          <p:nvPr/>
        </p:nvSpPr>
        <p:spPr>
          <a:xfrm>
            <a:off x="444605" y="2313818"/>
            <a:ext cx="28246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Tvorba dvou brožur ve spolupráci s 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propaga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č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í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oddělením fakulty</a:t>
            </a:r>
          </a:p>
        </p:txBody>
      </p:sp>
    </p:spTree>
    <p:extLst>
      <p:ext uri="{BB962C8B-B14F-4D97-AF65-F5344CB8AC3E}">
        <p14:creationId xmlns:p14="http://schemas.microsoft.com/office/powerpoint/2010/main" val="41245344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392</Words>
  <Application>Microsoft Office PowerPoint</Application>
  <PresentationFormat>Breitbild</PresentationFormat>
  <Paragraphs>90</Paragraphs>
  <Slides>14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Mala, Christiane</dc:creator>
  <cp:lastModifiedBy>Mala, Christiane</cp:lastModifiedBy>
  <cp:revision>28</cp:revision>
  <dcterms:created xsi:type="dcterms:W3CDTF">2023-12-30T14:11:18Z</dcterms:created>
  <dcterms:modified xsi:type="dcterms:W3CDTF">2024-01-11T16:13:29Z</dcterms:modified>
</cp:coreProperties>
</file>